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9TzozELL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3717032"/>
            <a:ext cx="1754828" cy="22361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1196752"/>
            <a:ext cx="63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Ребята, вы знаете, что опасность может поджидать нас и на улице?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988840"/>
            <a:ext cx="6156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Давайте сегодня поговорим о правилах, которые помогут нам сохранить нашу жизнь за пределами дома и которые нужно обязательно соблюдать.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1268760"/>
            <a:ext cx="48965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 посёлку я иду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 в беду не попаду.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Потому что твёрдо знаю –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Правила я выполняю.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Что ж за правила такие?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Очень, в общем-то, простые.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 ними будет жизнь прекрасна,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Весела и безопасна.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34076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Вот видите, сколько опасностей нас подстерегает на улице! Ребята вы все запомнили</a:t>
            </a:r>
            <a:r>
              <a:rPr lang="ru-RU" sz="2400" b="1" dirty="0" smtClean="0">
                <a:solidFill>
                  <a:srgbClr val="002060"/>
                </a:solidFill>
              </a:rPr>
              <a:t>?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628800"/>
            <a:ext cx="5760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Жизнь и здоровье дороже любой вещи. Цель – выпутаться из неприятностей, а не победить в </a:t>
            </a:r>
            <a:r>
              <a:rPr lang="ru-RU" sz="2400" b="1" dirty="0" smtClean="0">
                <a:solidFill>
                  <a:srgbClr val="C00000"/>
                </a:solidFill>
              </a:rPr>
              <a:t>схватке; предвидеть опасность; по возможности </a:t>
            </a:r>
            <a:r>
              <a:rPr lang="ru-RU" sz="2400" b="1" dirty="0" smtClean="0">
                <a:solidFill>
                  <a:srgbClr val="C00000"/>
                </a:solidFill>
              </a:rPr>
              <a:t>избегать </a:t>
            </a:r>
            <a:r>
              <a:rPr lang="ru-RU" sz="2400" b="1" dirty="0" smtClean="0">
                <a:solidFill>
                  <a:srgbClr val="C00000"/>
                </a:solidFill>
              </a:rPr>
              <a:t>её; при </a:t>
            </a:r>
            <a:r>
              <a:rPr lang="ru-RU" sz="2400" b="1" dirty="0" smtClean="0">
                <a:solidFill>
                  <a:srgbClr val="C00000"/>
                </a:solidFill>
              </a:rPr>
              <a:t>необходимости – действовать</a:t>
            </a:r>
            <a:r>
              <a:rPr lang="ru-RU" sz="2400" b="1" dirty="0" smtClean="0">
                <a:solidFill>
                  <a:srgbClr val="C00000"/>
                </a:solidFill>
              </a:rPr>
              <a:t>!</a:t>
            </a:r>
            <a:endParaRPr lang="ru-RU" sz="2400" b="1" dirty="0" smtClean="0">
              <a:solidFill>
                <a:srgbClr val="C00000"/>
              </a:solidFill>
            </a:endParaRPr>
          </a:p>
        </p:txBody>
      </p:sp>
      <p:pic>
        <p:nvPicPr>
          <p:cNvPr id="9" name="Содержимое 8" descr="9TzozELLc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2636912"/>
            <a:ext cx="2423963" cy="3088807"/>
          </a:xfrm>
        </p:spPr>
      </p:pic>
      <p:pic>
        <p:nvPicPr>
          <p:cNvPr id="10" name="Рисунок 9" descr="children-clipart-png-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4077072"/>
            <a:ext cx="3121158" cy="2319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260648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Как вы думаете, какие опасности могут подстерегать вас на улице?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Первое, с чего мы начнем, - незнакомы люди.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76470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Как вы думаете, можно ли разговаривать с незнакомыми людьми, которые пытаются завести с вами подозрительную беседу? Можно ли идти с ними, когда они зовут вас? Брать у них какие-то вещи, даже если они очень настаивают?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a2373e74a7a74285b5764fa7cfbd859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276872"/>
            <a:ext cx="2160240" cy="1440160"/>
          </a:xfrm>
          <a:prstGeom prst="rect">
            <a:avLst/>
          </a:prstGeom>
        </p:spPr>
      </p:pic>
      <p:pic>
        <p:nvPicPr>
          <p:cNvPr id="9" name="Рисунок 8" descr="question_mark_cartoony_with_eyes_monsterbrain.png"/>
          <p:cNvPicPr>
            <a:picLocks noChangeAspect="1"/>
          </p:cNvPicPr>
          <p:nvPr/>
        </p:nvPicPr>
        <p:blipFill>
          <a:blip r:embed="rId4" cstate="print">
            <a:lum bright="-10000" contrast="20000"/>
          </a:blip>
          <a:stretch>
            <a:fillRect/>
          </a:stretch>
        </p:blipFill>
        <p:spPr>
          <a:xfrm>
            <a:off x="3491880" y="2348880"/>
            <a:ext cx="4040643" cy="35220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91880" y="1844824"/>
            <a:ext cx="56521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Определенно нет! Не разговаривайте с незнакомцами, особенно если они в не трезвом состоянии.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Никогда не ходите с незнакомцами, куда бы они вас ни звали, не садитесь к ним в машину ни под каким предлогом.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Не берите никаких сладостей или игрушек.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Если же вам говорят, что за вами его прислала ваша мама – ни в коем случае не ходите. Вас могут обидеть или хуже того – похитить.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 descr="dl-B4GU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4869160"/>
            <a:ext cx="2350181" cy="1988840"/>
          </a:xfrm>
          <a:prstGeom prst="rect">
            <a:avLst/>
          </a:prstGeom>
        </p:spPr>
      </p:pic>
      <p:pic>
        <p:nvPicPr>
          <p:cNvPr id="12" name="Рисунок 11" descr="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24544" y="1772816"/>
            <a:ext cx="3888432" cy="337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836712"/>
            <a:ext cx="6084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Избегайте прогулок в одиночестве в вечернее время и малолюдных местах. </a:t>
            </a:r>
            <a:r>
              <a:rPr lang="ru-RU" sz="2000" b="1" dirty="0" smtClean="0">
                <a:solidFill>
                  <a:srgbClr val="002060"/>
                </a:solidFill>
              </a:rPr>
              <a:t>Там вас может подстерегать опасность. Выбирайте </a:t>
            </a:r>
            <a:r>
              <a:rPr lang="ru-RU" sz="2000" b="1" dirty="0" smtClean="0">
                <a:solidFill>
                  <a:srgbClr val="002060"/>
                </a:solidFill>
              </a:rPr>
              <a:t>оживлённые и хорошо освещённые улицы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Так же - выбирайте </a:t>
            </a:r>
            <a:r>
              <a:rPr lang="ru-RU" sz="2000" b="1" dirty="0" smtClean="0">
                <a:solidFill>
                  <a:srgbClr val="002060"/>
                </a:solidFill>
              </a:rPr>
              <a:t>маршрут не короткий, а </a:t>
            </a:r>
            <a:r>
              <a:rPr lang="ru-RU" sz="2000" b="1" dirty="0" smtClean="0">
                <a:solidFill>
                  <a:srgbClr val="002060"/>
                </a:solidFill>
              </a:rPr>
              <a:t>безопасный!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dl-B4G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339752" y="2564904"/>
            <a:ext cx="2520280" cy="2063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396552" y="836712"/>
            <a:ext cx="6300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Играй во дворе возле дома.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Играй на площадке знакомой.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Но стройка и улица не для игры.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 правило это для всей детворы.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living-block-construction-vector-2377022.png"/>
          <p:cNvPicPr>
            <a:picLocks noChangeAspect="1"/>
          </p:cNvPicPr>
          <p:nvPr/>
        </p:nvPicPr>
        <p:blipFill>
          <a:blip r:embed="rId4" cstate="print"/>
          <a:srcRect b="9051"/>
          <a:stretch>
            <a:fillRect/>
          </a:stretch>
        </p:blipFill>
        <p:spPr>
          <a:xfrm>
            <a:off x="899592" y="2348880"/>
            <a:ext cx="4824536" cy="4738919"/>
          </a:xfrm>
          <a:prstGeom prst="rect">
            <a:avLst/>
          </a:prstGeom>
        </p:spPr>
      </p:pic>
      <p:pic>
        <p:nvPicPr>
          <p:cNvPr id="7" name="Содержимое 6" descr="79777758_large_Malchik3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611560" y="3645024"/>
            <a:ext cx="3212976" cy="3212976"/>
          </a:xfrm>
        </p:spPr>
      </p:pic>
      <p:pic>
        <p:nvPicPr>
          <p:cNvPr id="14" name="Рисунок 13" descr="N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3648" y="3068960"/>
            <a:ext cx="3418285" cy="3429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9512" y="188640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Нельзя уходить гулять без спросу. Родители должны знать с кем и где ты находишься.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031E-7 C 0.01893 -0.00069 0.03802 -0.00069 0.05695 -0.00208 C 0.05851 -0.00208 0.0599 -0.00439 0.06146 -0.00416 C 0.06476 -0.0037 0.07084 -4.07031E-7 0.07084 -4.07031E-7 C 0.08091 -0.01804 0.07518 -0.0141 0.08455 -0.0185 C 0.0908 -0.00624 0.09705 -0.00971 0.1092 -0.00832 C 0.11997 -0.00347 0.11528 -0.00277 0.12309 -0.00624 C 0.12934 -0.0185 0.13542 -0.01202 0.14462 -0.00832 C 0.16077 -0.01457 0.13716 -0.00462 0.15382 -0.01434 C 0.15834 -0.01688 0.1632 -0.01804 0.16771 -0.02058 C 0.1849 -0.01873 0.18594 -0.0222 0.19375 -0.00624 C 0.19584 -0.00694 0.19792 -0.00832 0.2 -0.00832 C 0.2066 -0.00832 0.20643 0.00116 0.21233 0.00417 C 0.21476 0.00532 0.21736 0.00555 0.21997 0.00625 C 0.22743 0.01249 0.22396 0.00787 0.22761 0.02244 C 0.22813 0.02452 0.22761 0.02799 0.22917 0.02868 C 0.23629 0.03192 0.23229 0.0303 0.2415 0.03284 C 0.24202 0.03492 0.2415 0.03816 0.24306 0.03886 C 0.24375 0.03909 0.25243 0.03539 0.25382 0.03492 C 0.26528 0.03955 0.25209 0.03261 0.26146 0.04302 C 0.26632 0.04834 0.27379 0.04626 0.28004 0.04718 C 0.28525 0.05782 0.27986 0.05111 0.28924 0.05111 C 0.29184 0.05111 0.29427 0.0525 0.29688 0.05319 C 0.30139 0.05921 0.30313 0.06499 0.3092 0.06753 C 0.31615 0.06476 0.32031 0.06638 0.32622 0.0717 C 0.32934 0.071 0.33542 0.06961 0.33542 0.06961 " pathEditMode="relative" ptsTypes="fffffffffffffffffffffffffA">
                                      <p:cBhvr>
                                        <p:cTn id="2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15 0.05921 C -0.02135 0.06453 -0.04184 0.05944 -0.02326 0.05713 C -0.02013 0.05666 -0.01718 0.05851 -0.01406 0.05921 C -0.00954 0.071 -0.00503 0.0784 0.00435 0.08164 C 0.01476 0.07262 0.02344 0.06799 0.03525 0.06337 C 0.0507 0.04741 0.05695 0.05435 0.08282 0.05296 C 0.08438 0.05157 0.08577 0.04996 0.0875 0.0488 C 0.08889 0.04787 0.0908 0.04811 0.09219 0.04695 C 0.09549 0.04464 0.10139 0.03862 0.10139 0.03886 C 0.12275 0.03978 0.14063 0.04279 0.16129 0.04279 " pathEditMode="relative" rAng="0" ptsTypes="fffffffffA">
                                      <p:cBhvr>
                                        <p:cTn id="5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10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9512" y="404664"/>
            <a:ext cx="8964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Если вам родители уже дали ключи от квартиры, вы должны помнить, что нельзя никому  их давать, даже если они будут убедительно просить.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Чтобы не потерять ключи, повесьте их на веревочку себе на шею. И носите под одеждой, чтобы люди их не видели.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temp_image_322051600444056991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212976"/>
            <a:ext cx="4752975" cy="3152775"/>
          </a:xfrm>
          <a:prstGeom prst="rect">
            <a:avLst/>
          </a:prstGeom>
        </p:spPr>
      </p:pic>
      <p:pic>
        <p:nvPicPr>
          <p:cNvPr id="8" name="Рисунок 7" descr="door-key-lock-open-security-clipart-929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1844824"/>
            <a:ext cx="3428149" cy="29969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332656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Так же старайтесь </a:t>
            </a:r>
            <a:r>
              <a:rPr lang="ru-RU" sz="2000" b="1" dirty="0" smtClean="0">
                <a:solidFill>
                  <a:srgbClr val="002060"/>
                </a:solidFill>
              </a:rPr>
              <a:t>не привлекать к себе внимание дорогими украшениями. Не держите в руках мобильные телефоны, если в этом нет необходимости</a:t>
            </a:r>
            <a:r>
              <a:rPr lang="ru-RU" sz="2000" b="1" dirty="0" smtClean="0">
                <a:solidFill>
                  <a:srgbClr val="002060"/>
                </a:solidFill>
              </a:rPr>
              <a:t>. Ведь нехорошие люди могут воспользоваться вашей беспомощностью.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Так же не нужно рассказывать незнакомым, что у вас находится дома.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 descr="ehkhmblema_2015.png"/>
          <p:cNvPicPr>
            <a:picLocks noChangeAspect="1"/>
          </p:cNvPicPr>
          <p:nvPr/>
        </p:nvPicPr>
        <p:blipFill>
          <a:blip r:embed="rId5" cstate="print">
            <a:lum bright="-10000"/>
          </a:blip>
          <a:stretch>
            <a:fillRect/>
          </a:stretch>
        </p:blipFill>
        <p:spPr>
          <a:xfrm>
            <a:off x="3707904" y="2132856"/>
            <a:ext cx="3456384" cy="4352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979712" y="856357"/>
            <a:ext cx="63367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Мы к плечам прижали руки,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Начинаем их вращать.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Прочь усталость, лень и скука,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Будем мышцы разминать!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А теперь покрутим шеей,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Это мы легко сумеем.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Как упрямые все дети,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Скажем «Нет!» на всё на свете.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А теперь мы приседаем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И колени разминаем.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Ноги до конца сгибать!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Раз, два, три, четыре, пять!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Напоследок пошагаем,</a:t>
            </a:r>
          </a:p>
          <a:p>
            <a:pPr algn="ctr" fontAlgn="t"/>
            <a:r>
              <a:rPr lang="ru-RU" sz="2400" b="1" dirty="0" smtClean="0">
                <a:solidFill>
                  <a:srgbClr val="002060"/>
                </a:solidFill>
              </a:rPr>
              <a:t>Выше ноги поднимаем!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260648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Давайте немножко отдохнем.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vtysrBGSx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3933056"/>
            <a:ext cx="1115616" cy="1312489"/>
          </a:xfrm>
          <a:prstGeom prst="rect">
            <a:avLst/>
          </a:prstGeom>
        </p:spPr>
      </p:pic>
      <p:pic>
        <p:nvPicPr>
          <p:cNvPr id="8" name="Рисунок 7" descr="a2373e74a7a74285b5764fa7cfbd859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380312" y="1340768"/>
            <a:ext cx="1559074" cy="952500"/>
          </a:xfrm>
          <a:prstGeom prst="rect">
            <a:avLst/>
          </a:prstGeom>
        </p:spPr>
      </p:pic>
      <p:pic>
        <p:nvPicPr>
          <p:cNvPr id="9" name="Рисунок 8" descr="temp_image_3220516004440569911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268760"/>
            <a:ext cx="3528392" cy="2340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980728"/>
            <a:ext cx="3528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Адрес свой везде и всюду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Никогда я не забуду.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Если даже заблужусь,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Вспомню адрес и найдусь!</a:t>
            </a:r>
          </a:p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492896"/>
            <a:ext cx="6084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Какое первое правило безопасности вы узнали?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2924944"/>
            <a:ext cx="6084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Знай </a:t>
            </a:r>
            <a:r>
              <a:rPr lang="ru-RU" sz="2400" b="1" dirty="0" smtClean="0">
                <a:solidFill>
                  <a:srgbClr val="C00000"/>
                </a:solidFill>
              </a:rPr>
              <a:t>свой домашний </a:t>
            </a:r>
            <a:r>
              <a:rPr lang="ru-RU" sz="2400" b="1" dirty="0" smtClean="0">
                <a:solidFill>
                  <a:srgbClr val="C00000"/>
                </a:solidFill>
              </a:rPr>
              <a:t>адрес!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А вы хорошо знаете свой домашний адрес?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3648" y="3573016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Встаньте на ноги, и сядет тот, кто свой адрес назовёт.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9" name="Содержимое 8" descr="problem-clipart-kid-question-8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440174">
            <a:off x="4349605" y="3703661"/>
            <a:ext cx="2266086" cy="3429000"/>
          </a:xfrm>
        </p:spPr>
      </p:pic>
      <p:pic>
        <p:nvPicPr>
          <p:cNvPr id="10" name="Рисунок 9" descr="a2373e74a7a74285b5764fa7cfbd859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052736"/>
            <a:ext cx="1860798" cy="12405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2" y="4293096"/>
            <a:ext cx="3744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Если ты отошел от родителей, и потерялся в незнакомом месте </a:t>
            </a:r>
            <a:r>
              <a:rPr lang="ru-RU" sz="2000" b="1" dirty="0" smtClean="0">
                <a:solidFill>
                  <a:srgbClr val="002060"/>
                </a:solidFill>
              </a:rPr>
              <a:t>- стой </a:t>
            </a:r>
            <a:r>
              <a:rPr lang="ru-RU" sz="2000" b="1" dirty="0" smtClean="0">
                <a:solidFill>
                  <a:srgbClr val="002060"/>
                </a:solidFill>
              </a:rPr>
              <a:t>там, где ты потерялся. Если долго нет родителей, обратись за помощью: в магазине – к продавцу, на улице – к полицейскому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 Если же тебя пытаются увести силой, против твоего желания, то вырывайся, сопротивляйся, кричи </a:t>
            </a:r>
            <a:r>
              <a:rPr lang="ru-RU" sz="2400" b="1" i="1" dirty="0" smtClean="0">
                <a:solidFill>
                  <a:srgbClr val="C00000"/>
                </a:solidFill>
              </a:rPr>
              <a:t>«Я вас не знаю! Отпустите меня! Помогите</a:t>
            </a:r>
            <a:r>
              <a:rPr lang="ru-RU" sz="2400" b="1" i="1" dirty="0" smtClean="0">
                <a:solidFill>
                  <a:srgbClr val="C00000"/>
                </a:solidFill>
              </a:rPr>
              <a:t>»</a:t>
            </a:r>
            <a:r>
              <a:rPr lang="ru-RU" sz="2400" b="1" dirty="0" smtClean="0">
                <a:solidFill>
                  <a:srgbClr val="C00000"/>
                </a:solidFill>
              </a:rPr>
              <a:t>! И при первой возможности сбегите.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4797152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Говорить </a:t>
            </a:r>
            <a:r>
              <a:rPr lang="ru-RU" sz="2400" b="1" dirty="0" smtClean="0">
                <a:solidFill>
                  <a:srgbClr val="002060"/>
                </a:solidFill>
              </a:rPr>
              <a:t>спокойно и медленно, уверенно в себе.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556792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Некоторые правила помогут вам выйти из неприятной ситуации: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2048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Постарайтесь запомнить словесный портрет человека, который к вам приставал: во что одет, цвет глаз, шрамы.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28498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 первому требованию грабителя отдать деньги, ценности.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07707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Не вступать в пререкания, не отвечать на вызывающее поведение.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1" name="Содержимое 10" descr="running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635896" y="2348880"/>
            <a:ext cx="3168352" cy="383138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052736"/>
            <a:ext cx="601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Если ты увидел на улице, в автобусе, во дворе, в метро какой-нибудь предмет: коробку, сумку, сверток, пакет - </a:t>
            </a:r>
            <a:r>
              <a:rPr lang="ru-RU" sz="2400" b="1" dirty="0" smtClean="0">
                <a:solidFill>
                  <a:srgbClr val="C00000"/>
                </a:solidFill>
              </a:rPr>
              <a:t>не </a:t>
            </a:r>
            <a:r>
              <a:rPr lang="ru-RU" sz="2400" b="1" dirty="0" smtClean="0">
                <a:solidFill>
                  <a:srgbClr val="C00000"/>
                </a:solidFill>
              </a:rPr>
              <a:t>трогай </a:t>
            </a:r>
            <a:r>
              <a:rPr lang="ru-RU" sz="2400" b="1" dirty="0" smtClean="0">
                <a:solidFill>
                  <a:srgbClr val="C00000"/>
                </a:solidFill>
              </a:rPr>
              <a:t>его</a:t>
            </a:r>
            <a:r>
              <a:rPr lang="ru-RU" sz="2000" b="1" dirty="0" smtClean="0">
                <a:solidFill>
                  <a:srgbClr val="C00000"/>
                </a:solidFill>
              </a:rPr>
              <a:t>, в нем может оказаться </a:t>
            </a:r>
            <a:r>
              <a:rPr lang="ru-RU" sz="2400" b="1" i="1" dirty="0" smtClean="0">
                <a:solidFill>
                  <a:srgbClr val="C00000"/>
                </a:solidFill>
              </a:rPr>
              <a:t>бомба</a:t>
            </a:r>
            <a:r>
              <a:rPr lang="ru-RU" sz="2000" b="1" dirty="0" smtClean="0">
                <a:solidFill>
                  <a:srgbClr val="C00000"/>
                </a:solidFill>
              </a:rPr>
              <a:t>. Лучше сообщите об этом взрослым.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76957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778" y="2204864"/>
            <a:ext cx="5816421" cy="4653136"/>
          </a:xfrm>
          <a:prstGeom prst="rect">
            <a:avLst/>
          </a:prstGeom>
        </p:spPr>
      </p:pic>
      <p:pic>
        <p:nvPicPr>
          <p:cNvPr id="9" name="Рисунок 8" descr="bom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4941168"/>
            <a:ext cx="720080" cy="891528"/>
          </a:xfrm>
          <a:prstGeom prst="rect">
            <a:avLst/>
          </a:prstGeom>
        </p:spPr>
      </p:pic>
      <p:pic>
        <p:nvPicPr>
          <p:cNvPr id="10" name="Рисунок 9" descr="N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2996952"/>
            <a:ext cx="3418285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 cstate="print"/>
          <a:srcRect b="27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Содержимое 4" descr="little-boy-with-scared-face-vector-857836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8681"/>
          <a:stretch>
            <a:fillRect/>
          </a:stretch>
        </p:blipFill>
        <p:spPr>
          <a:xfrm>
            <a:off x="3707904" y="2724944"/>
            <a:ext cx="2933495" cy="4133056"/>
          </a:xfrm>
        </p:spPr>
      </p:pic>
      <p:sp>
        <p:nvSpPr>
          <p:cNvPr id="6" name="TextBox 5"/>
          <p:cNvSpPr txBox="1"/>
          <p:nvPr/>
        </p:nvSpPr>
        <p:spPr>
          <a:xfrm>
            <a:off x="251520" y="260648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Ребята, и последнее – вы знаете, что нужно делать при встрече с агрессивно настроенной собакой?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pitt-bull-cliparts-136742-6005027.png"/>
          <p:cNvPicPr>
            <a:picLocks noChangeAspect="1"/>
          </p:cNvPicPr>
          <p:nvPr/>
        </p:nvPicPr>
        <p:blipFill>
          <a:blip r:embed="rId4" cstate="print"/>
          <a:srcRect b="2751"/>
          <a:stretch>
            <a:fillRect/>
          </a:stretch>
        </p:blipFill>
        <p:spPr>
          <a:xfrm flipH="1">
            <a:off x="539552" y="3933056"/>
            <a:ext cx="3312367" cy="27392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124744"/>
            <a:ext cx="6876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Ни в коем случае не </a:t>
            </a:r>
            <a:r>
              <a:rPr lang="ru-RU" sz="2400" b="1" dirty="0" smtClean="0">
                <a:solidFill>
                  <a:srgbClr val="C00000"/>
                </a:solidFill>
              </a:rPr>
              <a:t>убегайте, чтобы не вызывать в животном охотничьего инстинкта нападения сзади и не стать лёгкой добычей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Взгляд собаки всегда направлен в место, которое она хочет укусить.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88640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Не убегайте </a:t>
            </a:r>
            <a:r>
              <a:rPr lang="ru-RU" sz="2000" b="1" dirty="0" smtClean="0">
                <a:solidFill>
                  <a:srgbClr val="C00000"/>
                </a:solidFill>
              </a:rPr>
              <a:t>– собака примет вас за дичь и начнет охоту. Лучше всего застыть, не поднимая рук и предметов над головой.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52736"/>
            <a:ext cx="644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Твердо отдайте несколько команд: </a:t>
            </a:r>
            <a:r>
              <a:rPr lang="ru-RU" sz="2000" b="1" dirty="0" smtClean="0">
                <a:solidFill>
                  <a:srgbClr val="C00000"/>
                </a:solidFill>
              </a:rPr>
              <a:t>«СТОЯТЬ», «МЕСТО», «ФУ» или «ЛЕЖАТЬ» - это может привести собаку в растерянность.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988840"/>
            <a:ext cx="6444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Защитите горло: </a:t>
            </a:r>
            <a:r>
              <a:rPr lang="ru-RU" sz="2000" b="1" dirty="0" smtClean="0">
                <a:solidFill>
                  <a:srgbClr val="C00000"/>
                </a:solidFill>
              </a:rPr>
              <a:t>прижмите подбородок к шее, выставьте вперед руку и подставьте под ее пасть сумку, свернутую куртку, обувь.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924944"/>
            <a:ext cx="4499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 момент прыжка </a:t>
            </a:r>
            <a:r>
              <a:rPr lang="ru-RU" sz="2000" b="1" i="1" dirty="0" smtClean="0">
                <a:solidFill>
                  <a:srgbClr val="C00000"/>
                </a:solidFill>
              </a:rPr>
              <a:t>постарайтесь сбить собаку с ног сильным и быстрым ударом </a:t>
            </a:r>
            <a:r>
              <a:rPr lang="ru-RU" sz="2000" b="1" dirty="0" smtClean="0">
                <a:solidFill>
                  <a:srgbClr val="C00000"/>
                </a:solidFill>
              </a:rPr>
              <a:t>в область лопатки, в шею или грудь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052736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ЗАПОМНИТЕ!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Не очень эффективно бить собаку палкой или отгонять камнями. Это может скорее разозлить, чем испугать.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766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Нася</dc:creator>
  <cp:lastModifiedBy>samsung</cp:lastModifiedBy>
  <cp:revision>20</cp:revision>
  <dcterms:created xsi:type="dcterms:W3CDTF">2019-04-08T14:00:34Z</dcterms:created>
  <dcterms:modified xsi:type="dcterms:W3CDTF">2019-04-10T18:22:43Z</dcterms:modified>
</cp:coreProperties>
</file>