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6" r:id="rId4"/>
    <p:sldId id="272" r:id="rId5"/>
    <p:sldId id="264" r:id="rId6"/>
    <p:sldId id="265" r:id="rId7"/>
    <p:sldId id="273" r:id="rId8"/>
    <p:sldId id="267" r:id="rId9"/>
    <p:sldId id="269" r:id="rId10"/>
    <p:sldId id="270" r:id="rId11"/>
    <p:sldId id="276" r:id="rId12"/>
    <p:sldId id="277" r:id="rId13"/>
    <p:sldId id="278" r:id="rId14"/>
    <p:sldId id="279" r:id="rId15"/>
    <p:sldId id="271" r:id="rId16"/>
    <p:sldId id="284" r:id="rId17"/>
    <p:sldId id="280" r:id="rId18"/>
    <p:sldId id="289" r:id="rId19"/>
    <p:sldId id="291" r:id="rId20"/>
    <p:sldId id="290" r:id="rId21"/>
    <p:sldId id="281" r:id="rId22"/>
    <p:sldId id="282" r:id="rId23"/>
    <p:sldId id="292" r:id="rId24"/>
    <p:sldId id="286" r:id="rId25"/>
    <p:sldId id="25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60"/>
  </p:normalViewPr>
  <p:slideViewPr>
    <p:cSldViewPr>
      <p:cViewPr varScale="1">
        <p:scale>
          <a:sx n="110" d="100"/>
          <a:sy n="110" d="100"/>
        </p:scale>
        <p:origin x="168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0216-2B5E-4321-AEFE-BFF307714684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EC2E-3E49-4E07-BF69-1FC77C0B5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0216-2B5E-4321-AEFE-BFF307714684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EC2E-3E49-4E07-BF69-1FC77C0B5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0216-2B5E-4321-AEFE-BFF307714684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EC2E-3E49-4E07-BF69-1FC77C0B5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0216-2B5E-4321-AEFE-BFF307714684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EC2E-3E49-4E07-BF69-1FC77C0B5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0216-2B5E-4321-AEFE-BFF307714684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EC2E-3E49-4E07-BF69-1FC77C0B5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0216-2B5E-4321-AEFE-BFF307714684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EC2E-3E49-4E07-BF69-1FC77C0B5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0216-2B5E-4321-AEFE-BFF307714684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EC2E-3E49-4E07-BF69-1FC77C0B5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0216-2B5E-4321-AEFE-BFF307714684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EC2E-3E49-4E07-BF69-1FC77C0B5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0216-2B5E-4321-AEFE-BFF307714684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EC2E-3E49-4E07-BF69-1FC77C0B5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0216-2B5E-4321-AEFE-BFF307714684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EC2E-3E49-4E07-BF69-1FC77C0B5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0216-2B5E-4321-AEFE-BFF307714684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EC2E-3E49-4E07-BF69-1FC77C0B5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B0216-2B5E-4321-AEFE-BFF307714684}" type="datetimeFigureOut">
              <a:rPr lang="ru-RU" smtClean="0"/>
              <a:pPr/>
              <a:t>25.10.2020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AEC2E-3E49-4E07-BF69-1FC77C0B5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ramki-photoshop.ru/detskie/ramka-detskaya-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15436" cy="6482914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20" y="1285860"/>
            <a:ext cx="635798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Использование карт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Проппа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обучении детей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творческому рассказыванию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i="1" dirty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Воспитатель: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	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Пелевина М.В.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42976" y="1142984"/>
            <a:ext cx="6572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42910" y="714356"/>
            <a:ext cx="8143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Карты Пропп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00108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ы Пропп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908720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арты Пропп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1142984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Карты Пропп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1142984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Карты Пропп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3786190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Карты Проппа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3789040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Карты Проппа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628" y="3857628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Карты Проппа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9454" y="3786190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42910" y="357166"/>
            <a:ext cx="800105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     Игра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называется </a:t>
            </a:r>
            <a:r>
              <a:rPr lang="ru-RU" sz="2400" b="1" i="1" u="sng" dirty="0">
                <a:solidFill>
                  <a:schemeClr val="accent6">
                    <a:lumMod val="50000"/>
                  </a:schemeClr>
                </a:solidFill>
              </a:rPr>
              <a:t>"Примени символ к сказке"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На этом игровом поле расположены основные карты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</a:rPr>
              <a:t>Проппа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, бросая кубик, ребенок "ходит" по игровому полю, и остановившись возле какого-либо символического изображения, называет его. Например "Победа", он вспоминает, в какой сказке есть такой сюжет и объясняет, почему эта карта подходит к этой сказке. 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Можно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работать, как по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од-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ной, так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и по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нескольким 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сказках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но их содержание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дети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хорошо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должны знать.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15361" name="Picture 1" descr="C:\Users\Родители\Desktop\IMG_20181029_1411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93281"/>
            <a:ext cx="4357718" cy="3268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28662" y="642918"/>
            <a:ext cx="721523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На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столе могут лежать </a:t>
            </a:r>
            <a:r>
              <a:rPr lang="ru-RU" sz="2400" u="sng" dirty="0">
                <a:solidFill>
                  <a:schemeClr val="accent6">
                    <a:lumMod val="50000"/>
                  </a:schemeClr>
                </a:solidFill>
              </a:rPr>
              <a:t>картинки-фрагменты из сказок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, которые ребенок выбирает в соответствии с символом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Так как наглядная опора на первых порах должна быть обязательной,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такие </a:t>
            </a:r>
            <a:r>
              <a:rPr lang="ru-RU" sz="2400" u="sng" dirty="0">
                <a:solidFill>
                  <a:schemeClr val="accent6">
                    <a:lumMod val="50000"/>
                  </a:schemeClr>
                </a:solidFill>
              </a:rPr>
              <a:t>карточки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 необходимо иметь для подсказки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6" name="Рисунок 5" descr="Карты Проппа как средство обучения детей старшего дошкольного возраста творческому рассказыванию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429000"/>
            <a:ext cx="3871907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s://www.maam.ru/upload/blogs/1c0b0613a5517b1d73711515803c5e99.jpg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429000"/>
            <a:ext cx="3214710" cy="2590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28662" y="642918"/>
            <a:ext cx="721523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Такие игры помогают анализировать сказку, развивать доказательную речь </a:t>
            </a: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дети самостоятельно к символу подбирают сказки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8" name="Рисунок 7" descr="https://www.maam.ru/upload/blogs/824ada62a443b6b1813a88fd0871e86e.jpg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071810"/>
            <a:ext cx="3143272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s://www.maam.ru/upload/blogs/c01baec9f168af89f3a61f9067c62c37.jpg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071810"/>
            <a:ext cx="3214710" cy="2776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28662" y="642918"/>
            <a:ext cx="721523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Анализировать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сказку через символическую аналогию интересно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Пригодится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</a:rPr>
              <a:t>сказкокуб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" name="Рисунок 9" descr="https://www.maam.ru/upload/blogs/6ebb1ccab438587bfdf9a8a51a99d8b7.jpg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714488"/>
            <a:ext cx="3286148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https://www.maam.ru/upload/blogs/e51310abc49c781d257b82c64cb5a4f9.jpg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143248"/>
            <a:ext cx="3429024" cy="2897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4572000" y="4929198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и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куб эмоций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28662" y="928670"/>
            <a:ext cx="7215238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Методика обучения </a:t>
            </a:r>
          </a:p>
          <a:p>
            <a:pPr algn="ctr"/>
            <a:endParaRPr lang="ru-RU" sz="2800" b="1" i="1" dirty="0" smtClean="0">
              <a:solidFill>
                <a:srgbClr val="C00000"/>
              </a:solidFill>
            </a:endParaRPr>
          </a:p>
          <a:p>
            <a:r>
              <a:rPr lang="ru-RU" sz="2400" b="1" i="1" u="sng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1 этап: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познакомить детей со сказкой как жанром литературного произведения. Объяснить общую структуру сказки: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- присказка, зачин (приглашение в сказку);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- повествование;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- концовка сказки (возвращение слушателя в реальную действительность). </a:t>
            </a:r>
          </a:p>
          <a:p>
            <a:endParaRPr lang="ru-RU" sz="2400" b="1" dirty="0" smtClean="0">
              <a:solidFill>
                <a:schemeClr val="accent6">
                  <a:lumMod val="50000"/>
                </a:schemeClr>
              </a:solidFill>
              <a:cs typeface="Times New Roman" pitchFamily="18" charset="0"/>
            </a:endParaRPr>
          </a:p>
          <a:p>
            <a:r>
              <a:rPr lang="ru-RU" sz="2400" b="1" i="1" u="sng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2 этап: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чтение сказки и сопровождение чтения выкладыванием 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карт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Проппа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;</a:t>
            </a: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28662" y="1285860"/>
            <a:ext cx="7215238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Методика обучения </a:t>
            </a:r>
          </a:p>
          <a:p>
            <a:pPr algn="ctr"/>
            <a:endParaRPr lang="ru-RU" sz="2800" b="1" i="1" dirty="0" smtClean="0">
              <a:solidFill>
                <a:srgbClr val="C00000"/>
              </a:solidFill>
            </a:endParaRPr>
          </a:p>
          <a:p>
            <a:r>
              <a:rPr lang="ru-RU" sz="2400" b="1" i="1" u="sng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3 этап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пересказ сказки, опираясь на карты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Проппа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;</a:t>
            </a:r>
          </a:p>
          <a:p>
            <a:pPr>
              <a:buNone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  <a:cs typeface="Times New Roman" pitchFamily="18" charset="0"/>
            </a:endParaRPr>
          </a:p>
          <a:p>
            <a:r>
              <a:rPr lang="ru-RU" sz="2400" b="1" i="1" u="sng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4 этап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на этом этапе вы можете попробовать сами сочинять сказки, используя карты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Проппа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. Для этого отбираются 5-8 карт, придумываются главные герои, выбирается кто будет главный герой, помощники героя и те, кто будут ему вредить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34" y="714356"/>
            <a:ext cx="821537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Последовательность знакомства с картами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Проппа</a:t>
            </a:r>
            <a:r>
              <a:rPr lang="ru-RU" sz="2400" b="1" i="1" dirty="0" smtClean="0">
                <a:solidFill>
                  <a:srgbClr val="C00000"/>
                </a:solidFill>
              </a:rPr>
              <a:t>.</a:t>
            </a:r>
          </a:p>
          <a:p>
            <a:pPr algn="ctr"/>
            <a:endParaRPr lang="ru-RU" sz="2800" b="1" i="1" dirty="0">
              <a:solidFill>
                <a:srgbClr val="C00000"/>
              </a:solidFill>
            </a:endParaRPr>
          </a:p>
          <a:p>
            <a:pPr>
              <a:buFontTx/>
              <a:buChar char="-"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Изготовление 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карт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Воспроизведение знакомой сказки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217" name="Picture 1" descr="C:\Users\Родители\Desktop\IMG_20181029_1356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143116"/>
            <a:ext cx="4500594" cy="33773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pic>
        <p:nvPicPr>
          <p:cNvPr id="6" name="Рисунок 5" descr="https://ds04.infourok.ru/uploads/ex/0f4b/000bf62a-c3850fe9/img24.jpg"/>
          <p:cNvPicPr/>
          <p:nvPr/>
        </p:nvPicPr>
        <p:blipFill>
          <a:blip r:embed="rId3"/>
          <a:srcRect l="888" t="22841" r="8507" b="5029"/>
          <a:stretch>
            <a:fillRect/>
          </a:stretch>
        </p:blipFill>
        <p:spPr bwMode="auto">
          <a:xfrm>
            <a:off x="928662" y="1571612"/>
            <a:ext cx="7286676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071538" y="785794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Сказка «Кот, петух и лиса».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85786" y="928670"/>
            <a:ext cx="75009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Какие карты последуют дальше?</a:t>
            </a:r>
          </a:p>
          <a:p>
            <a:pPr algn="ctr"/>
            <a:endParaRPr lang="ru-RU" sz="2800" b="1" i="1" dirty="0">
              <a:solidFill>
                <a:srgbClr val="C00000"/>
              </a:solidFill>
            </a:endParaRP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6" name="Рисунок 5" descr="Карты Пропп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928802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ы Пропп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3000372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ы Пропп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2000240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42976" y="857232"/>
            <a:ext cx="657229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    Развитие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связной речи детей является одним из направлений работы педагога. Обучение творческому рассказыванию –важная составляющая этой деятельности. В процессе работы над творческим рассказыванием дети овладевают сложными формами связной речи. 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Возможность развития творческой речевой деятельности возникает в старшем дошкольном возрасте. 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71538" y="785794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«Кот, петух и лиса».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s://ds04.infourok.ru/uploads/ex/0f4b/000bf62a-c3850fe9/img26.jpg"/>
          <p:cNvPicPr/>
          <p:nvPr/>
        </p:nvPicPr>
        <p:blipFill>
          <a:blip r:embed="rId3"/>
          <a:srcRect l="7910" t="17931" r="4302" b="13121"/>
          <a:stretch>
            <a:fillRect/>
          </a:stretch>
        </p:blipFill>
        <p:spPr bwMode="auto">
          <a:xfrm>
            <a:off x="1071538" y="1500174"/>
            <a:ext cx="7215238" cy="4714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57224" y="1000108"/>
            <a:ext cx="735811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Этапы работы с картами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Проппа</a:t>
            </a:r>
            <a:r>
              <a:rPr lang="ru-RU" sz="2800" b="1" i="1" dirty="0" smtClean="0">
                <a:solidFill>
                  <a:srgbClr val="C00000"/>
                </a:solidFill>
              </a:rPr>
              <a:t>.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Совместный 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поиск и нахождение обозначенных функций в новых сказках </a:t>
            </a: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(на протяжении одного занятия используется 3-5 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карт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>
              <a:buFontTx/>
              <a:buChar char="-"/>
            </a:pP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Самостоятельный 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поиск функций детьми на материале знакомых, затем новых сказок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>
              <a:buFontTx/>
              <a:buChar char="-"/>
            </a:pP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Целостное освоение сказочных функций </a:t>
            </a: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</a:rPr>
              <a:t>(используется весь комплект карт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57224" y="1000108"/>
            <a:ext cx="735811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Этапы работы с картами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Проппа</a:t>
            </a:r>
            <a:r>
              <a:rPr lang="ru-RU" sz="2800" b="1" i="1" dirty="0" smtClean="0">
                <a:solidFill>
                  <a:srgbClr val="C00000"/>
                </a:solidFill>
              </a:rPr>
              <a:t>.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Сочинение сказок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(сначала коллективно и используя ограниченный набор карт, постепенно добавляя по 3 - 4 карты).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Работа с индивидуальным набором карт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(в начале детям можно предлагать готовое название сказки, оговорить только место действия, количество персонажей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).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57224" y="1000108"/>
            <a:ext cx="735811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Сочинение сказок.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 детьми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оговариваются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следующие положения:</a:t>
            </a:r>
          </a:p>
          <a:p>
            <a:pPr lvl="0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- кто будет главным героем;</a:t>
            </a:r>
          </a:p>
          <a:p>
            <a:pPr lvl="0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- кто будет мешать герою;</a:t>
            </a:r>
          </a:p>
          <a:p>
            <a:pPr lvl="0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- кто будет помогать решать ему трудную задачу (волшебные помощники, другие герои);</a:t>
            </a:r>
          </a:p>
          <a:p>
            <a:pPr lvl="0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- придумать название к сказке;</a:t>
            </a:r>
          </a:p>
          <a:p>
            <a:pPr lvl="0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- какие зачины и концовки будут использованы;</a:t>
            </a:r>
          </a:p>
          <a:p>
            <a:pPr lvl="0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- придумывание сказочных слов и выражений;</a:t>
            </a:r>
          </a:p>
          <a:p>
            <a:pPr lvl="0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- присутствие главных и второстепенных героев, встречи, поступки героев, их нравственные характеристики.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ramki-photoshop.ru/detskie/ramka-detskaya-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15436" cy="648291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1472" y="642918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14282" y="428604"/>
            <a:ext cx="60007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C00000"/>
                </a:solidFill>
              </a:rPr>
              <a:t>Результат</a:t>
            </a:r>
            <a:r>
              <a:rPr lang="ru-RU" sz="2400" dirty="0" smtClean="0">
                <a:solidFill>
                  <a:srgbClr val="C00000"/>
                </a:solidFill>
              </a:rPr>
              <a:t>:</a:t>
            </a:r>
            <a:endParaRPr lang="ru-RU" sz="2400" dirty="0">
              <a:solidFill>
                <a:srgbClr val="C00000"/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– умение определять жанр произведения;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– запоминать последовательность событий;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– выделять основное содержание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сказки;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– выстраивать схему содержания,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опираясь на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карты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Проппа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;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–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пересказывать знакомые и сочинять новые сказки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– чувствовать красоту и образность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родного языка.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6" name="Picture 4" descr="http://nachalo4ka.ru/wp-content/uploads/2014/10/skazochnyiy-fon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520" y="142852"/>
            <a:ext cx="8711198" cy="65008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214290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4800" b="1" dirty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4800" dirty="0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28662" y="1000108"/>
            <a:ext cx="721523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   При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обучении детей творческому рассказыванию, сочинению сказок используются карты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</a:rPr>
              <a:t>Проппа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. Так как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Владимир Яковлевич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</a:rPr>
              <a:t>Пропп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 был фольклорист, то он рекомендовал работать с волшебными народными сказками.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     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sp>
        <p:nvSpPr>
          <p:cNvPr id="23554" name="AutoShape 2" descr="https://botana.cc/prepod/_bloks/pic/wbukfse-0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6" name="Picture 4" descr="https://botana.biz/prepod/_bloks/pic/wbukfse-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143248"/>
            <a:ext cx="400052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42976" y="928670"/>
            <a:ext cx="6572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6" name="Рисунок 5" descr="https://ds04.infourok.ru/uploads/ex/0f4b/000bf62a-c3850fe9/img1.jpg"/>
          <p:cNvPicPr/>
          <p:nvPr/>
        </p:nvPicPr>
        <p:blipFill>
          <a:blip r:embed="rId3"/>
          <a:srcRect t="3501" r="1897" b="3500"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42976" y="928670"/>
            <a:ext cx="6572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6" name="Picture 3" descr="C:\Users\Татьяна\Desktop\Карты Пропа\img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642918"/>
            <a:ext cx="7429552" cy="557216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42910" y="92867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9" name="Picture 4" descr="C:\Users\Татьяна\Desktop\Карты Пропа\propp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785794"/>
            <a:ext cx="2078037" cy="2762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42976" y="1142984"/>
            <a:ext cx="6572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12" name="Picture 2" descr="C:\Users\Татьяна\Desktop\Карты Пропа\IMG_0716.jpg"/>
          <p:cNvPicPr>
            <a:picLocks noChangeAspect="1" noChangeArrowheads="1"/>
          </p:cNvPicPr>
          <p:nvPr/>
        </p:nvPicPr>
        <p:blipFill>
          <a:blip r:embed="rId3" cstate="print"/>
          <a:srcRect l="3791" r="3636" b="-843"/>
          <a:stretch>
            <a:fillRect/>
          </a:stretch>
        </p:blipFill>
        <p:spPr bwMode="auto">
          <a:xfrm>
            <a:off x="1285852" y="1214422"/>
            <a:ext cx="6286544" cy="48771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642910" y="714356"/>
            <a:ext cx="814393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Позднее эти три десятка функций были урезаны различными учеными до 28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714876" y="642918"/>
            <a:ext cx="342902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</a:p>
          <a:p>
            <a:endParaRPr lang="ru-RU" sz="2000" i="1" dirty="0" smtClean="0"/>
          </a:p>
          <a:p>
            <a:r>
              <a:rPr lang="ru-RU" sz="2000" i="1" dirty="0" err="1" smtClean="0"/>
              <a:t>Огуречик</a:t>
            </a:r>
            <a:r>
              <a:rPr lang="ru-RU" sz="2000" i="1" dirty="0" smtClean="0"/>
              <a:t>, </a:t>
            </a:r>
            <a:r>
              <a:rPr lang="ru-RU" sz="2000" i="1" dirty="0" err="1" smtClean="0"/>
              <a:t>огуречик</a:t>
            </a:r>
            <a:r>
              <a:rPr lang="ru-RU" sz="2000" i="1" dirty="0" smtClean="0"/>
              <a:t>! </a:t>
            </a:r>
          </a:p>
          <a:p>
            <a:r>
              <a:rPr lang="ru-RU" sz="2000" i="1" dirty="0" smtClean="0"/>
              <a:t>Не ходи на тот </a:t>
            </a:r>
            <a:r>
              <a:rPr lang="ru-RU" sz="2000" i="1" dirty="0" err="1" smtClean="0"/>
              <a:t>конечик</a:t>
            </a:r>
            <a:r>
              <a:rPr lang="ru-RU" sz="2000" i="1" dirty="0" smtClean="0"/>
              <a:t>. </a:t>
            </a:r>
          </a:p>
          <a:p>
            <a:r>
              <a:rPr lang="ru-RU" sz="2000" i="1" dirty="0" smtClean="0"/>
              <a:t>Там мышка живёт. </a:t>
            </a:r>
          </a:p>
          <a:p>
            <a:r>
              <a:rPr lang="ru-RU" sz="2000" i="1" dirty="0" smtClean="0"/>
              <a:t>Тебе хвостик отгрызёт.</a:t>
            </a:r>
            <a:endParaRPr lang="ru-RU" sz="2000" dirty="0" smtClean="0"/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20482" name="Picture 2" descr="http://img.xmltv.ru/3bb144249901505ab69e1b1f6a3bb8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857232"/>
            <a:ext cx="342902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4" name="Picture 4" descr="http://iknigi.net/books_files/online_html/110040/i_00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571876"/>
            <a:ext cx="4365193" cy="2625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42976" y="1142984"/>
            <a:ext cx="6572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71472" y="714356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Карты Пропп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785794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ы Пропп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1142984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арты Пропп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857232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Карты Пропп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1357298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Карты Пропп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3786190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Карты Проппа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86050" y="3357562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Карты Проппа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29190" y="3857628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Карты Проппа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9454" y="3857628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Карты Проппа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5786" y="1214422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Рамка РРТ Оранжев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615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42976" y="1142984"/>
            <a:ext cx="6572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8" name="Рисунок 7" descr="Карты Пропп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071546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ы Пропп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785794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арты Пропп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1071546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Карты Пропп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857232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Карты Проппа"/>
          <p:cNvPicPr/>
          <p:nvPr/>
        </p:nvPicPr>
        <p:blipFill>
          <a:blip r:embed="rId7" cstate="print"/>
          <a:srcRect r="10119"/>
          <a:stretch>
            <a:fillRect/>
          </a:stretch>
        </p:blipFill>
        <p:spPr bwMode="auto">
          <a:xfrm>
            <a:off x="7215206" y="928670"/>
            <a:ext cx="1285884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Карты Проппа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4071942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Карты Проппа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84" y="3500438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Карты Проппа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00496" y="3929066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Карты Проппа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80112" y="3501008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Карты Проппа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43768" y="3929066"/>
            <a:ext cx="143065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</TotalTime>
  <Words>380</Words>
  <Application>Microsoft Office PowerPoint</Application>
  <PresentationFormat>Экран (4:3)</PresentationFormat>
  <Paragraphs>132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Родители</dc:creator>
  <cp:lastModifiedBy>•.•¯`'•.¸DimaS¸.•'´¯•.• •.•¯`'•.¸DimaS¸.•'´¯•.•</cp:lastModifiedBy>
  <cp:revision>50</cp:revision>
  <dcterms:created xsi:type="dcterms:W3CDTF">2018-10-23T07:26:07Z</dcterms:created>
  <dcterms:modified xsi:type="dcterms:W3CDTF">2020-10-25T14:10:07Z</dcterms:modified>
</cp:coreProperties>
</file>