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media/image2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7" r:id="rId3"/>
    <p:sldId id="259" r:id="rId4"/>
    <p:sldId id="261" r:id="rId5"/>
    <p:sldId id="265" r:id="rId6"/>
    <p:sldId id="275" r:id="rId7"/>
    <p:sldId id="262" r:id="rId8"/>
    <p:sldId id="273" r:id="rId9"/>
    <p:sldId id="270" r:id="rId10"/>
    <p:sldId id="285" r:id="rId11"/>
    <p:sldId id="286" r:id="rId12"/>
    <p:sldId id="288" r:id="rId13"/>
    <p:sldId id="289" r:id="rId14"/>
    <p:sldId id="271" r:id="rId15"/>
    <p:sldId id="290" r:id="rId16"/>
    <p:sldId id="282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2805AD-ACC3-4AB9-8142-09AE8F4FB87D}" type="datetimeFigureOut">
              <a:rPr lang="ru-RU" smtClean="0"/>
              <a:t>19.06.2020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9ED6149-2652-49BF-B684-9892223D696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014264"/>
            <a:ext cx="7560840" cy="5223048"/>
          </a:xfrm>
        </p:spPr>
        <p:txBody>
          <a:bodyPr>
            <a:norm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800" b="1" dirty="0">
              <a:solidFill>
                <a:srgbClr val="FF0066"/>
              </a:solidFill>
              <a:latin typeface="Bookman Old Style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Неделя здоровья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40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3600" b="1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19 июня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Группа №10 «Веснушки»</a:t>
            </a:r>
            <a:endParaRPr lang="ru-RU" sz="32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>
              <a:solidFill>
                <a:srgbClr val="00B050"/>
              </a:solidFill>
              <a:latin typeface="Bookman Old Style" pitchFamily="18" charset="0"/>
            </a:endParaRP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Воспитатели: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Суркова Т.Г.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Енгалычева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И.А.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endParaRPr lang="ru-RU" sz="2600" b="1" dirty="0">
              <a:solidFill>
                <a:srgbClr val="00B050"/>
              </a:solidFill>
              <a:latin typeface="Bookman Old Style" pitchFamily="18" charset="0"/>
            </a:endParaRPr>
          </a:p>
        </p:txBody>
      </p:sp>
      <p:pic>
        <p:nvPicPr>
          <p:cNvPr id="5" name="Надежда Берестова - О спорте (minu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661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8238">
        <p:split orient="vert"/>
      </p:transition>
    </mc:Choice>
    <mc:Fallback>
      <p:transition spd="slow" advClick="0" advTm="823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53R\Desktop\лето\image (8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59051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53R\Desktop\лето\image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96752"/>
            <a:ext cx="410445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42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6081">
        <p:circle/>
      </p:transition>
    </mc:Choice>
    <mc:Fallback>
      <p:transition spd="slow" advTm="608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53R\Desktop\лето\image (1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47" y="116632"/>
            <a:ext cx="4608512" cy="614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53R\Desktop\лето\image (1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058100" cy="54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59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2"/>
    </mc:Choice>
    <mc:Fallback>
      <p:transition spd="slow" advTm="52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53R\Desktop\лето\image (1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2" y="3068960"/>
            <a:ext cx="3780293" cy="366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53R\Desktop\лето\image (19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29" y="260648"/>
            <a:ext cx="4409336" cy="625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188640"/>
            <a:ext cx="42122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Для здоровья важен спорт,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Чтоб болезням дать отпор.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Нужно спортом заниматься,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И здоровым оставаться!</a:t>
            </a:r>
          </a:p>
        </p:txBody>
      </p:sp>
    </p:spTree>
    <p:extLst>
      <p:ext uri="{BB962C8B-B14F-4D97-AF65-F5344CB8AC3E}">
        <p14:creationId xmlns:p14="http://schemas.microsoft.com/office/powerpoint/2010/main" val="3026486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3"/>
    </mc:Choice>
    <mc:Fallback>
      <p:transition spd="slow" advTm="525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53R\Desktop\лето\image (1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92" y="548680"/>
            <a:ext cx="4546111" cy="60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53R\Desktop\лето\image (2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6" y="188640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32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"/>
    </mc:Choice>
    <mc:Fallback>
      <p:transition spd="slow" advTm="412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940152" y="-387424"/>
            <a:ext cx="3203848" cy="3511550"/>
          </a:xfrm>
        </p:spPr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  <a:t/>
            </a:r>
            <a:b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</a:br>
            <a: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  <a:t>Врачи помогают</a:t>
            </a:r>
            <a:b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</a:br>
            <a: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  <a:t>И взрослым, и детям,</a:t>
            </a:r>
            <a:b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</a:br>
            <a: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  <a:t>Как самые добрые</a:t>
            </a:r>
            <a:b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</a:br>
            <a: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  <a:t>Люди на свете.</a:t>
            </a:r>
            <a:br>
              <a:rPr lang="ru-RU" sz="2600" dirty="0">
                <a:solidFill>
                  <a:srgbClr val="7030A0"/>
                </a:solidFill>
                <a:effectLst/>
                <a:latin typeface="Comic Sans MS" pitchFamily="66" charset="0"/>
              </a:rPr>
            </a:br>
            <a:endParaRPr lang="ru-RU" sz="2600" dirty="0">
              <a:solidFill>
                <a:srgbClr val="7030A0"/>
              </a:solidFill>
              <a:effectLst/>
              <a:latin typeface="Comic Sans MS" pitchFamily="66" charset="0"/>
            </a:endParaRPr>
          </a:p>
        </p:txBody>
      </p:sp>
      <p:pic>
        <p:nvPicPr>
          <p:cNvPr id="4099" name="Picture 3" descr="C:\Users\U53R\Desktop\лето\здоровье\i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20306"/>
            <a:ext cx="3551960" cy="44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53R\Desktop\лето\здоровье\image (2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8653"/>
            <a:ext cx="4680520" cy="624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789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4943">
        <p14:flip dir="r"/>
      </p:transition>
    </mc:Choice>
    <mc:Fallback>
      <p:transition spd="slow" advClick="0" advTm="4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-99392"/>
            <a:ext cx="7920880" cy="1503040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ЕСЛИ  ХОЧЕШЬ  БЫТЬ ЗДОРОВЫМ,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    ЗАКАЛЯЙСЯ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Monotype Corsiva" pitchFamily="66" charset="0"/>
              </a:rPr>
              <a:t>!</a:t>
            </a:r>
            <a:endParaRPr lang="ru-RU" sz="3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Monotype Corsiva" pitchFamily="66" charset="0"/>
            </a:endParaRPr>
          </a:p>
        </p:txBody>
      </p:sp>
      <p:pic>
        <p:nvPicPr>
          <p:cNvPr id="8195" name="Picture 3" descr="C:\Users\U53R\Desktop\лето\image (15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632">
            <a:off x="4039182" y="1970495"/>
            <a:ext cx="4872541" cy="36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53R\Desktop\лето\image (1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7346">
            <a:off x="252343" y="935484"/>
            <a:ext cx="4293321" cy="57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945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0"/>
    </mc:Choice>
    <mc:Fallback>
      <p:transition spd="slow" advTm="674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581"/>
            <a:ext cx="9144000" cy="670083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67744" y="4005064"/>
            <a:ext cx="6264696" cy="1152128"/>
          </a:xfrm>
        </p:spPr>
        <p:txBody>
          <a:bodyPr>
            <a:prstTxWarp prst="textCurveDown">
              <a:avLst/>
            </a:prstTxWarp>
          </a:bodyPr>
          <a:lstStyle/>
          <a:p>
            <a:pPr marL="45720" indent="0" algn="ctr">
              <a:buNone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64838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2577">
        <p14:vortex dir="r"/>
      </p:transition>
    </mc:Choice>
    <mc:Fallback>
      <p:transition spd="slow" advClick="0" advTm="25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Объект 6"/>
          <p:cNvSpPr>
            <a:spLocks noGrp="1"/>
          </p:cNvSpPr>
          <p:nvPr>
            <p:ph sz="quarter" idx="13"/>
          </p:nvPr>
        </p:nvSpPr>
        <p:spPr>
          <a:xfrm>
            <a:off x="611560" y="764704"/>
            <a:ext cx="7776864" cy="5832648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v"/>
            </a:pPr>
            <a:r>
              <a:rPr lang="ru-RU" sz="2600" b="1" u="sng" dirty="0" smtClean="0">
                <a:solidFill>
                  <a:srgbClr val="FF0066"/>
                </a:solidFill>
                <a:latin typeface="Monotype Corsiva" pitchFamily="66" charset="0"/>
                <a:cs typeface="Mongolian Baiti" pitchFamily="66" charset="0"/>
              </a:rPr>
              <a:t>Цель</a:t>
            </a:r>
            <a:r>
              <a:rPr lang="ru-RU" sz="2600" b="1" u="sng" dirty="0">
                <a:solidFill>
                  <a:srgbClr val="FF0066"/>
                </a:solidFill>
                <a:latin typeface="Monotype Corsiva" pitchFamily="66" charset="0"/>
                <a:cs typeface="Mongolian Baiti" pitchFamily="66" charset="0"/>
              </a:rPr>
              <a:t>:  </a:t>
            </a:r>
            <a:r>
              <a:rPr lang="ru-RU" sz="2800" dirty="0">
                <a:solidFill>
                  <a:srgbClr val="C00000"/>
                </a:solidFill>
                <a:latin typeface="Monotype Corsiva" pitchFamily="66" charset="0"/>
                <a:ea typeface="Calibri"/>
                <a:cs typeface="Mongolian Baiti" pitchFamily="66" charset="0"/>
              </a:rPr>
              <a:t>Укрепление физического </a:t>
            </a: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Mongolian Baiti" pitchFamily="66" charset="0"/>
              </a:rPr>
              <a:t>здоровья </a:t>
            </a:r>
            <a:r>
              <a:rPr lang="ru-RU" sz="2800" dirty="0">
                <a:solidFill>
                  <a:srgbClr val="C00000"/>
                </a:solidFill>
                <a:latin typeface="Monotype Corsiva" pitchFamily="66" charset="0"/>
                <a:ea typeface="Calibri"/>
                <a:cs typeface="Mongolian Baiti" pitchFamily="66" charset="0"/>
              </a:rPr>
              <a:t>через приобщение ребенка к здоровому образу </a:t>
            </a:r>
            <a:r>
              <a:rPr lang="ru-RU" sz="2800" dirty="0" smtClean="0">
                <a:solidFill>
                  <a:srgbClr val="C00000"/>
                </a:solidFill>
                <a:latin typeface="Monotype Corsiva" pitchFamily="66" charset="0"/>
                <a:ea typeface="Calibri"/>
                <a:cs typeface="Mongolian Baiti" pitchFamily="66" charset="0"/>
              </a:rPr>
              <a:t>жизни.</a:t>
            </a:r>
            <a:endParaRPr lang="ru-RU" sz="2800" dirty="0">
              <a:solidFill>
                <a:srgbClr val="C00000"/>
              </a:solidFill>
              <a:latin typeface="Monotype Corsiva" pitchFamily="66" charset="0"/>
              <a:ea typeface="Calibri"/>
              <a:cs typeface="Mongolian Baiti" pitchFamily="66" charset="0"/>
            </a:endParaRPr>
          </a:p>
          <a:p>
            <a:pPr marL="45720" indent="0">
              <a:buNone/>
            </a:pPr>
            <a:r>
              <a:rPr lang="ru-RU" sz="2600" b="1" u="sng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Задачи</a:t>
            </a:r>
            <a:r>
              <a:rPr lang="ru-RU" sz="2600" b="1" u="sng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: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 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                                                                                                   Закреплять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у детей понятие о здоровье, как главной ценности человеческой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жизни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;</a:t>
            </a:r>
            <a:endParaRPr lang="ru-RU" sz="2600" dirty="0" smtClean="0">
              <a:solidFill>
                <a:schemeClr val="accent1">
                  <a:lumMod val="50000"/>
                </a:schemeClr>
              </a:solidFill>
              <a:latin typeface="Monotype Corsiva" pitchFamily="66" charset="0"/>
              <a:cs typeface="Mongolian Baiti" pitchFamily="66" charset="0"/>
            </a:endParaRPr>
          </a:p>
          <a:p>
            <a:pPr marL="45720" indent="0"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Формировать представление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о здоровом образе жизни, правильном питании, закаливании, пребывании на свежем воздухе, соблюдении правил личной гигиены, о значении физических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упражнений;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Знать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и осознанно выполнять несложные приёмы </a:t>
            </a: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оздоровления;</a:t>
            </a:r>
          </a:p>
          <a:p>
            <a:pPr marL="45720" indent="0">
              <a:buNone/>
            </a:pPr>
            <a:r>
              <a:rPr lang="ru-RU" sz="2600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Прививать </a:t>
            </a:r>
            <a:r>
              <a:rPr lang="ru-RU" sz="2600" dirty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  <a:cs typeface="Mongolian Baiti" pitchFamily="66" charset="0"/>
              </a:rPr>
              <a:t>любовь к физическим упражнениям и подвижным играм на воздухе.</a:t>
            </a:r>
          </a:p>
          <a:p>
            <a:pPr marL="45720" indent="0">
              <a:buNone/>
            </a:pPr>
            <a:endParaRPr lang="ru-RU" sz="2600" dirty="0">
              <a:solidFill>
                <a:schemeClr val="accent1">
                  <a:lumMod val="50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52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324">
        <p14:prism/>
      </p:transition>
    </mc:Choice>
    <mc:Fallback>
      <p:transition spd="slow" advClick="0" advTm="73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3568" y="404664"/>
            <a:ext cx="7848872" cy="6453336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b="1" u="sng" dirty="0">
                <a:latin typeface="Monotype Corsiva" pitchFamily="66" charset="0"/>
                <a:cs typeface="Mongolian Baiti" pitchFamily="66" charset="0"/>
              </a:rPr>
              <a:t>Актуальность:</a:t>
            </a:r>
            <a:r>
              <a:rPr lang="ru-RU" sz="2600" dirty="0">
                <a:latin typeface="Monotype Corsiva" pitchFamily="66" charset="0"/>
                <a:cs typeface="Mongolian Baiti" pitchFamily="66" charset="0"/>
              </a:rPr>
              <a:t> в последнее время остро стоит проблема здоровья. Появилась тенденция к ухудшению здоровья среди детей. Достичь необходимо уровня интеллектуально-познавательного развития может только здоровый ребенок. Специально организованная досуговая деятельность является эффективным средством формирования здоровья и выработки правильных привычек дошкольников.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600" dirty="0">
                <a:latin typeface="Monotype Corsiva" pitchFamily="66" charset="0"/>
                <a:cs typeface="Mongolian Baiti" pitchFamily="66" charset="0"/>
              </a:rPr>
              <a:t>Различные физкультурные мероприятия способствуют формированию у детей ловкости, выносливости, смелости и других качеств сильной личности. Беседы, игры по теме помогаю сформировать предпосылки к здоровому образу жизни. Продуктивная деятельность помогает детям отобразить свои впечатления.</a:t>
            </a:r>
          </a:p>
          <a:p>
            <a:endParaRPr lang="ru-RU" sz="2300" b="1" u="sng" dirty="0">
              <a:latin typeface="Bookman Old Style" pitchFamily="18" charset="0"/>
            </a:endParaRPr>
          </a:p>
          <a:p>
            <a:pPr algn="just"/>
            <a:r>
              <a:rPr lang="ru-RU" sz="2300" dirty="0">
                <a:latin typeface="Bookman Old Style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99904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779">
        <p14:prism/>
      </p:transition>
    </mc:Choice>
    <mc:Fallback>
      <p:transition spd="slow" advClick="0" advTm="77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0"/>
            <a:ext cx="8280920" cy="6926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600" b="1" dirty="0" smtClean="0">
                <a:solidFill>
                  <a:srgbClr val="7030A0"/>
                </a:solidFill>
                <a:latin typeface="Comic Sans MS" pitchFamily="66" charset="0"/>
              </a:rPr>
              <a:t>Польза </a:t>
            </a:r>
            <a:r>
              <a:rPr lang="ru-RU" sz="2600" b="1" dirty="0" smtClean="0">
                <a:solidFill>
                  <a:srgbClr val="7030A0"/>
                </a:solidFill>
                <a:latin typeface="Comic Sans MS" pitchFamily="66" charset="0"/>
              </a:rPr>
              <a:t>овощей и фруктов</a:t>
            </a:r>
            <a:endParaRPr lang="ru-RU" sz="2600" b="1" dirty="0">
              <a:solidFill>
                <a:srgbClr val="7030A0"/>
              </a:solidFill>
              <a:latin typeface="Comic Sans MS" pitchFamily="66" charset="0"/>
            </a:endParaRPr>
          </a:p>
        </p:txBody>
      </p:sp>
      <p:pic>
        <p:nvPicPr>
          <p:cNvPr id="1026" name="Picture 2" descr="C:\Users\U53R\Desktop\лето\здоровье\image (2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4162989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53R\Desktop\лето\здоровье\image (28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36504"/>
            <a:ext cx="4220005" cy="31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53R\Desktop\лето\здоровье\image (29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72146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7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5428">
        <p:split orient="vert"/>
      </p:transition>
    </mc:Choice>
    <mc:Fallback>
      <p:transition spd="slow" advClick="0" advTm="54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2" y="-28700"/>
            <a:ext cx="4283968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474540" y="616"/>
            <a:ext cx="4644008" cy="25202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rgbClr val="FF0066"/>
                </a:solidFill>
                <a:effectLst/>
                <a:latin typeface="Monotype Corsiva" pitchFamily="66" charset="0"/>
              </a:rPr>
              <a:t>«Витамины я люблю – быть здоровым я хочу!»</a:t>
            </a:r>
          </a:p>
        </p:txBody>
      </p:sp>
      <p:pic>
        <p:nvPicPr>
          <p:cNvPr id="2050" name="Picture 2" descr="C:\Users\U53R\Desktop\лето\здоровье\image (2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403" y="2164704"/>
            <a:ext cx="331236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397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5526">
        <p:blinds dir="vert"/>
      </p:transition>
    </mc:Choice>
    <mc:Fallback>
      <p:transition spd="slow" advClick="0" advTm="5526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004048" y="-99392"/>
            <a:ext cx="3960440" cy="2924944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3400" b="1" dirty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«Знать должны и взрослые и дети, что здоровье – главное на свете!»</a:t>
            </a:r>
            <a:endParaRPr lang="ru-RU" sz="3400" b="1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3074" name="Picture 2" descr="C:\Users\U53R\Desktop\лето\здоровье\image (2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425157" cy="590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53R\Desktop\лето\здоровье\i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16832"/>
            <a:ext cx="3777072" cy="503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6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100">
        <p14:prism/>
      </p:transition>
    </mc:Choice>
    <mc:Fallback>
      <p:transition spd="slow" advClick="0" advTm="6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928992" cy="88211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itchFamily="66" charset="0"/>
              </a:rPr>
              <a:t>«Мы с зарядкой дружны </a:t>
            </a:r>
            <a:r>
              <a:rPr lang="ru-RU" sz="2400" b="1" dirty="0">
                <a:solidFill>
                  <a:srgbClr val="7030A0"/>
                </a:solidFill>
                <a:latin typeface="Comic Sans MS" pitchFamily="66" charset="0"/>
              </a:rPr>
              <a:t>– нам болезни не страшны!»</a:t>
            </a:r>
          </a:p>
        </p:txBody>
      </p:sp>
      <p:pic>
        <p:nvPicPr>
          <p:cNvPr id="4098" name="Picture 2" descr="C:\Users\U53R\Desktop\лето\image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2048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53R\Desktop\лето\image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52" y="1028903"/>
            <a:ext cx="4032194" cy="537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56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6362">
        <p14:flip dir="r"/>
      </p:transition>
    </mc:Choice>
    <mc:Fallback>
      <p:transition spd="slow" advClick="0" advTm="6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8928"/>
            <a:ext cx="9144000" cy="12241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3600" dirty="0">
                <a:solidFill>
                  <a:srgbClr val="FF0066"/>
                </a:solidFill>
                <a:effectLst/>
                <a:latin typeface="Monotype Corsiva" pitchFamily="66" charset="0"/>
              </a:rPr>
              <a:t>«Нет </a:t>
            </a:r>
            <a:r>
              <a:rPr lang="ru-RU" sz="3600" dirty="0" smtClean="0">
                <a:solidFill>
                  <a:srgbClr val="FF0066"/>
                </a:solidFill>
                <a:effectLst/>
                <a:latin typeface="Monotype Corsiva" pitchFamily="66" charset="0"/>
              </a:rPr>
              <a:t> рецепта </a:t>
            </a:r>
            <a:r>
              <a:rPr lang="ru-RU" sz="3600" dirty="0">
                <a:solidFill>
                  <a:srgbClr val="FF0066"/>
                </a:solidFill>
                <a:effectLst/>
                <a:latin typeface="Monotype Corsiva" pitchFamily="66" charset="0"/>
              </a:rPr>
              <a:t>в мире лучше – будь со спортом </a:t>
            </a:r>
            <a:r>
              <a:rPr lang="ru-RU" sz="3600" dirty="0" smtClean="0">
                <a:solidFill>
                  <a:srgbClr val="FF0066"/>
                </a:solidFill>
                <a:effectLst/>
                <a:latin typeface="Monotype Corsiva" pitchFamily="66" charset="0"/>
              </a:rPr>
              <a:t> в </a:t>
            </a:r>
            <a:r>
              <a:rPr lang="ru-RU" sz="3600" dirty="0">
                <a:solidFill>
                  <a:srgbClr val="FF0066"/>
                </a:solidFill>
                <a:effectLst/>
                <a:latin typeface="Monotype Corsiva" pitchFamily="66" charset="0"/>
              </a:rPr>
              <a:t>дружбе!»</a:t>
            </a:r>
          </a:p>
        </p:txBody>
      </p:sp>
      <p:pic>
        <p:nvPicPr>
          <p:cNvPr id="1026" name="Picture 2" descr="C:\Users\U53R\Desktop\лето\image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51983"/>
            <a:ext cx="4139952" cy="57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53R\Desktop\лето\image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51983"/>
            <a:ext cx="4680520" cy="570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102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475">
        <p14:doors dir="vert"/>
      </p:transition>
    </mc:Choice>
    <mc:Fallback>
      <p:transition spd="slow" advClick="0" advTm="5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U53R\Desktop\лето\image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80453"/>
            <a:ext cx="39424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53R\Desktop\лето\image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9250"/>
            <a:ext cx="4785996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27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5745">
        <p14:ripple/>
      </p:transition>
    </mc:Choice>
    <mc:Fallback>
      <p:transition spd="slow" advClick="0" advTm="5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415</TotalTime>
  <Words>260</Words>
  <Application>Microsoft Office PowerPoint</Application>
  <PresentationFormat>Экран (4:3)</PresentationFormat>
  <Paragraphs>31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«Витамины я люблю – быть здоровым я хочу!»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Врачи помогают И взрослым, и детям, Как самые добрые Люди на свете. </vt:lpstr>
      <vt:lpstr>ЕСЛИ  ХОЧЕШЬ  БЫТЬ ЗДОРОВЫМ,     ЗАКАЛЯЙСЯ!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U53R</cp:lastModifiedBy>
  <cp:revision>39</cp:revision>
  <dcterms:created xsi:type="dcterms:W3CDTF">2016-11-22T17:37:53Z</dcterms:created>
  <dcterms:modified xsi:type="dcterms:W3CDTF">2020-06-19T18:30:38Z</dcterms:modified>
</cp:coreProperties>
</file>