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4"/>
  </p:handoutMasterIdLst>
  <p:sldIdLst>
    <p:sldId id="256" r:id="rId2"/>
    <p:sldId id="303" r:id="rId3"/>
    <p:sldId id="258" r:id="rId4"/>
    <p:sldId id="299" r:id="rId5"/>
    <p:sldId id="305" r:id="rId6"/>
    <p:sldId id="260" r:id="rId7"/>
    <p:sldId id="313" r:id="rId8"/>
    <p:sldId id="307" r:id="rId9"/>
    <p:sldId id="308" r:id="rId10"/>
    <p:sldId id="309" r:id="rId11"/>
    <p:sldId id="257" r:id="rId12"/>
    <p:sldId id="263" r:id="rId13"/>
    <p:sldId id="264" r:id="rId14"/>
    <p:sldId id="265" r:id="rId15"/>
    <p:sldId id="261" r:id="rId16"/>
    <p:sldId id="290" r:id="rId17"/>
    <p:sldId id="291" r:id="rId18"/>
    <p:sldId id="292" r:id="rId19"/>
    <p:sldId id="293" r:id="rId20"/>
    <p:sldId id="294" r:id="rId21"/>
    <p:sldId id="295" r:id="rId22"/>
    <p:sldId id="296" r:id="rId23"/>
    <p:sldId id="312" r:id="rId24"/>
    <p:sldId id="267" r:id="rId25"/>
    <p:sldId id="272" r:id="rId26"/>
    <p:sldId id="276" r:id="rId27"/>
    <p:sldId id="297" r:id="rId28"/>
    <p:sldId id="280" r:id="rId29"/>
    <p:sldId id="281" r:id="rId30"/>
    <p:sldId id="314" r:id="rId31"/>
    <p:sldId id="315" r:id="rId32"/>
    <p:sldId id="282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FF3300"/>
    <a:srgbClr val="FAFAFA"/>
    <a:srgbClr val="FF004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13" autoAdjust="0"/>
    <p:restoredTop sz="94660" autoAdjust="0"/>
  </p:normalViewPr>
  <p:slideViewPr>
    <p:cSldViewPr snapToGrid="0">
      <p:cViewPr varScale="1">
        <p:scale>
          <a:sx n="75" d="100"/>
          <a:sy n="75" d="100"/>
        </p:scale>
        <p:origin x="-1188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2" y="327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4" d="100"/>
          <a:sy n="54" d="100"/>
        </p:scale>
        <p:origin x="2820" y="7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88D0DF-48D5-4684-8096-31748A7D21F7}" type="datetimeFigureOut">
              <a:rPr lang="ru-RU" smtClean="0"/>
              <a:pPr/>
              <a:t>05.02.2018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32C423-004B-4D5F-AD3F-0D2C021461D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611205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05.02.2018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0874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05.02.2018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8004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05.02.2018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27074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05.02.2018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44265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05.02.2018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59550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05.02.2018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4908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05.02.2018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86000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05.02.2018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0435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05.02.2018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74920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05.02.2018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9101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05.02.2018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3414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pPr/>
              <a:t>05.02.2018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xmlns="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slide" Target="slide18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9.xml"/><Relationship Id="rId5" Type="http://schemas.openxmlformats.org/officeDocument/2006/relationships/slide" Target="slide17.xml"/><Relationship Id="rId4" Type="http://schemas.openxmlformats.org/officeDocument/2006/relationships/slide" Target="slide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slide" Target="slide2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6.xml"/><Relationship Id="rId5" Type="http://schemas.openxmlformats.org/officeDocument/2006/relationships/slide" Target="slide21.xml"/><Relationship Id="rId4" Type="http://schemas.openxmlformats.org/officeDocument/2006/relationships/slide" Target="slide2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8.xml"/><Relationship Id="rId2" Type="http://schemas.openxmlformats.org/officeDocument/2006/relationships/slide" Target="slide27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8" name="Заголовок 1"/>
          <p:cNvSpPr>
            <a:spLocks noGrp="1"/>
          </p:cNvSpPr>
          <p:nvPr>
            <p:ph type="ctrTitle"/>
          </p:nvPr>
        </p:nvSpPr>
        <p:spPr>
          <a:xfrm>
            <a:off x="726375" y="3485070"/>
            <a:ext cx="7543800" cy="1501819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14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/>
            </a:r>
            <a:br>
              <a:rPr lang="ru-RU" sz="14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</a:br>
            <a:r>
              <a:rPr lang="ru-RU" sz="14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/>
            </a:r>
            <a:br>
              <a:rPr lang="ru-RU" sz="14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</a:br>
            <a:r>
              <a:rPr lang="ru-RU" sz="14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/>
            </a:r>
            <a:br>
              <a:rPr lang="ru-RU" sz="14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</a:br>
            <a:r>
              <a:rPr lang="ru-RU" sz="14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/>
            </a:r>
            <a:br>
              <a:rPr lang="ru-RU" sz="14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</a:br>
            <a:r>
              <a:rPr lang="ru-RU" sz="54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/>
            </a:r>
            <a:br>
              <a:rPr lang="ru-RU" sz="54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</a:br>
            <a:r>
              <a:rPr lang="ru-RU" sz="36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36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2800" b="1" spc="50" dirty="0" smtClean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Мастер-класс на тему:</a:t>
            </a:r>
            <a:br>
              <a:rPr lang="ru-RU" sz="2800" b="1" spc="50" dirty="0" smtClean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spc="50" dirty="0" smtClean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Логико-математические игры как средство развития логического мышления у дошкольников.  Игра «Волшебный поясок». </a:t>
            </a:r>
            <a:r>
              <a:rPr lang="ru-RU" sz="54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/>
            </a:r>
            <a:br>
              <a:rPr lang="ru-RU" sz="54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</a:br>
            <a:endParaRPr lang="ru-RU" sz="54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1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96936" y="5774267"/>
            <a:ext cx="4186663" cy="79657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ln w="12700">
                  <a:noFill/>
                  <a:prstDash val="solid"/>
                </a:ln>
                <a:solidFill>
                  <a:srgbClr val="002060"/>
                </a:solidFill>
              </a:rPr>
              <a:t>Педагог - психолог МА </a:t>
            </a:r>
            <a:r>
              <a:rPr lang="ru-RU" sz="2000" b="1" dirty="0" smtClean="0">
                <a:ln w="12700">
                  <a:noFill/>
                  <a:prstDash val="solid"/>
                </a:ln>
                <a:solidFill>
                  <a:srgbClr val="002060"/>
                </a:solidFill>
              </a:rPr>
              <a:t>ДОУ№</a:t>
            </a:r>
            <a:r>
              <a:rPr lang="ru-RU" sz="2000" b="1" dirty="0" smtClean="0">
                <a:ln w="12700">
                  <a:noFill/>
                  <a:prstDash val="solid"/>
                </a:ln>
                <a:solidFill>
                  <a:srgbClr val="002060"/>
                </a:solidFill>
              </a:rPr>
              <a:t>46  Белоусова </a:t>
            </a:r>
            <a:r>
              <a:rPr lang="ru-RU" sz="2000" b="1" dirty="0" smtClean="0">
                <a:ln w="12700">
                  <a:noFill/>
                  <a:prstDash val="solid"/>
                </a:ln>
                <a:solidFill>
                  <a:srgbClr val="002060"/>
                </a:solidFill>
              </a:rPr>
              <a:t>Н.Л</a:t>
            </a:r>
            <a:endParaRPr lang="ru-RU" sz="2000" b="1" dirty="0" smtClean="0">
              <a:ln w="12700">
                <a:noFill/>
                <a:prstDash val="solid"/>
              </a:ln>
              <a:solidFill>
                <a:srgbClr val="002060"/>
              </a:solidFill>
            </a:endParaRPr>
          </a:p>
          <a:p>
            <a:endParaRPr lang="ru-RU" sz="2000" b="1" dirty="0" smtClean="0">
              <a:ln w="12700">
                <a:noFill/>
                <a:prstDash val="solid"/>
              </a:ln>
              <a:solidFill>
                <a:srgbClr val="002060"/>
              </a:solidFill>
            </a:endParaRPr>
          </a:p>
          <a:p>
            <a:endParaRPr lang="ru-RU" sz="2000" b="1" dirty="0">
              <a:ln w="12700">
                <a:noFill/>
                <a:prstDash val="solid"/>
              </a:ln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62397" y="6279634"/>
            <a:ext cx="20444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n w="12700">
                  <a:noFill/>
                  <a:prstDash val="solid"/>
                </a:ln>
                <a:solidFill>
                  <a:srgbClr val="002060"/>
                </a:solidFill>
              </a:rPr>
              <a:t>. г.Краснотурьинск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9383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825625"/>
            <a:ext cx="4603750" cy="435133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2400" dirty="0" smtClean="0">
                <a:solidFill>
                  <a:srgbClr val="002060"/>
                </a:solidFill>
              </a:rPr>
              <a:t>Наиболее древняя функция пояса – оберег. Подпоясавшись, человек чувствует себя более подтянутым, статным, ловким, уверенным и даже, сильным.</a:t>
            </a:r>
          </a:p>
          <a:p>
            <a:pPr>
              <a:lnSpc>
                <a:spcPct val="100000"/>
              </a:lnSpc>
            </a:pPr>
            <a:r>
              <a:rPr lang="ru-RU" sz="2400" dirty="0" smtClean="0">
                <a:solidFill>
                  <a:srgbClr val="002060"/>
                </a:solidFill>
              </a:rPr>
              <a:t> «Волшебный поясок» поможет маленькому человеку стать более успешным, уверенным в себе.</a:t>
            </a:r>
          </a:p>
          <a:p>
            <a:pPr>
              <a:lnSpc>
                <a:spcPct val="100000"/>
              </a:lnSpc>
            </a:pP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4034" name="Picture 2" descr="Картинки по запросу русский народный костюм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99643" y="1588868"/>
            <a:ext cx="2875492" cy="47468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7761" y="154192"/>
            <a:ext cx="4897553" cy="795801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spc="50" dirty="0" smtClean="0">
                <a:ln w="11430"/>
                <a:solidFill>
                  <a:schemeClr val="accent5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Игры «</a:t>
            </a:r>
            <a:r>
              <a:rPr lang="ru-RU" sz="4800" b="1" spc="50" dirty="0" err="1" smtClean="0">
                <a:ln w="11430"/>
                <a:solidFill>
                  <a:schemeClr val="accent5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ДА-НЕТки</a:t>
            </a:r>
            <a:r>
              <a:rPr lang="ru-RU" sz="4800" b="1" spc="50" dirty="0" smtClean="0">
                <a:ln w="11430"/>
                <a:solidFill>
                  <a:schemeClr val="accent5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"</a:t>
            </a:r>
            <a:endParaRPr lang="ru-RU" sz="4800" b="1" spc="50" dirty="0">
              <a:ln w="11430"/>
              <a:solidFill>
                <a:schemeClr val="accent5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grpSp>
        <p:nvGrpSpPr>
          <p:cNvPr id="78" name="Group 2"/>
          <p:cNvGrpSpPr>
            <a:grpSpLocks/>
          </p:cNvGrpSpPr>
          <p:nvPr/>
        </p:nvGrpSpPr>
        <p:grpSpPr bwMode="auto">
          <a:xfrm>
            <a:off x="2133600" y="4659574"/>
            <a:ext cx="5105401" cy="555625"/>
            <a:chOff x="1248" y="1440"/>
            <a:chExt cx="3216" cy="350"/>
          </a:xfrm>
        </p:grpSpPr>
        <p:sp>
          <p:nvSpPr>
            <p:cNvPr id="79" name="Line 3"/>
            <p:cNvSpPr>
              <a:spLocks noChangeShapeType="1"/>
            </p:cNvSpPr>
            <p:nvPr/>
          </p:nvSpPr>
          <p:spPr bwMode="gray">
            <a:xfrm>
              <a:off x="1440" y="17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0" name="Rectangle 4">
              <a:hlinkClick r:id="rId2" action="ppaction://hlinksldjump"/>
            </p:cNvPr>
            <p:cNvSpPr>
              <a:spLocks noChangeArrowheads="1"/>
            </p:cNvSpPr>
            <p:nvPr/>
          </p:nvSpPr>
          <p:spPr bwMode="gray">
            <a:xfrm rot="3419336">
              <a:off x="1261" y="14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7C80"/>
                </a:gs>
                <a:gs pos="100000">
                  <a:srgbClr val="FF7C8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7C80"/>
              </a:extrusionClr>
              <a:contourClr>
                <a:srgbClr val="FF7C80"/>
              </a:contour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81" name="Text Box 5"/>
            <p:cNvSpPr txBox="1">
              <a:spLocks noChangeArrowheads="1"/>
            </p:cNvSpPr>
            <p:nvPr/>
          </p:nvSpPr>
          <p:spPr bwMode="gray">
            <a:xfrm>
              <a:off x="2256" y="1482"/>
              <a:ext cx="1947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ln>
                    <a:solidFill>
                      <a:schemeClr val="bg1"/>
                    </a:solidFill>
                  </a:ln>
                  <a:solidFill>
                    <a:srgbClr val="002060"/>
                  </a:solidFill>
                </a:rPr>
                <a:t>«Угадай по функции»</a:t>
              </a:r>
              <a:endParaRPr lang="en-US" sz="2400" b="1" dirty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</a:endParaRPr>
            </a:p>
          </p:txBody>
        </p:sp>
        <p:sp>
          <p:nvSpPr>
            <p:cNvPr id="82" name="Text Box 6"/>
            <p:cNvSpPr txBox="1">
              <a:spLocks noChangeArrowheads="1"/>
            </p:cNvSpPr>
            <p:nvPr/>
          </p:nvSpPr>
          <p:spPr bwMode="gray">
            <a:xfrm>
              <a:off x="1296" y="145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/>
                <a:t>4</a:t>
              </a:r>
            </a:p>
          </p:txBody>
        </p:sp>
      </p:grpSp>
      <p:grpSp>
        <p:nvGrpSpPr>
          <p:cNvPr id="83" name="Group 7"/>
          <p:cNvGrpSpPr>
            <a:grpSpLocks/>
          </p:cNvGrpSpPr>
          <p:nvPr/>
        </p:nvGrpSpPr>
        <p:grpSpPr bwMode="auto">
          <a:xfrm>
            <a:off x="2133600" y="2144974"/>
            <a:ext cx="5105400" cy="555625"/>
            <a:chOff x="1248" y="2030"/>
            <a:chExt cx="3216" cy="350"/>
          </a:xfrm>
        </p:grpSpPr>
        <p:sp>
          <p:nvSpPr>
            <p:cNvPr id="84" name="Line 8"/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5" name="Rectangle 9">
              <a:hlinkClick r:id="rId3" action="ppaction://hlinksldjump"/>
            </p:cNvPr>
            <p:cNvSpPr>
              <a:spLocks noChangeArrowheads="1"/>
            </p:cNvSpPr>
            <p:nvPr/>
          </p:nvSpPr>
          <p:spPr bwMode="gray">
            <a:xfrm rot="3419336">
              <a:off x="1261" y="20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  <a:contourClr>
                <a:srgbClr val="99CC00"/>
              </a:contour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86" name="Text Box 10"/>
            <p:cNvSpPr txBox="1">
              <a:spLocks noChangeArrowheads="1"/>
            </p:cNvSpPr>
            <p:nvPr/>
          </p:nvSpPr>
          <p:spPr bwMode="gray">
            <a:xfrm>
              <a:off x="2256" y="2072"/>
              <a:ext cx="1012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b="1" dirty="0" smtClean="0">
                  <a:ln>
                    <a:solidFill>
                      <a:schemeClr val="bg1"/>
                    </a:solidFill>
                  </a:ln>
                  <a:solidFill>
                    <a:srgbClr val="002060"/>
                  </a:solidFill>
                </a:rPr>
                <a:t>«Отгадай»</a:t>
              </a:r>
              <a:endParaRPr lang="en-US" sz="2400" b="1" dirty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</a:endParaRPr>
            </a:p>
          </p:txBody>
        </p:sp>
        <p:sp>
          <p:nvSpPr>
            <p:cNvPr id="87" name="Text Box 11"/>
            <p:cNvSpPr txBox="1">
              <a:spLocks noChangeArrowheads="1"/>
            </p:cNvSpPr>
            <p:nvPr/>
          </p:nvSpPr>
          <p:spPr bwMode="gray">
            <a:xfrm>
              <a:off x="1296" y="204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 dirty="0"/>
                <a:t>1</a:t>
              </a:r>
            </a:p>
          </p:txBody>
        </p:sp>
      </p:grpSp>
      <p:grpSp>
        <p:nvGrpSpPr>
          <p:cNvPr id="88" name="Group 12"/>
          <p:cNvGrpSpPr>
            <a:grpSpLocks/>
          </p:cNvGrpSpPr>
          <p:nvPr/>
        </p:nvGrpSpPr>
        <p:grpSpPr bwMode="auto">
          <a:xfrm>
            <a:off x="2133600" y="2983174"/>
            <a:ext cx="5105400" cy="555625"/>
            <a:chOff x="1248" y="2640"/>
            <a:chExt cx="3216" cy="350"/>
          </a:xfrm>
        </p:grpSpPr>
        <p:sp>
          <p:nvSpPr>
            <p:cNvPr id="89" name="Line 13"/>
            <p:cNvSpPr>
              <a:spLocks noChangeShapeType="1"/>
            </p:cNvSpPr>
            <p:nvPr/>
          </p:nvSpPr>
          <p:spPr bwMode="gray">
            <a:xfrm>
              <a:off x="1440" y="29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0" name="Rectangle 14">
              <a:hlinkClick r:id="rId4" action="ppaction://hlinksldjump"/>
            </p:cNvPr>
            <p:cNvSpPr>
              <a:spLocks noChangeArrowheads="1"/>
            </p:cNvSpPr>
            <p:nvPr/>
          </p:nvSpPr>
          <p:spPr bwMode="gray">
            <a:xfrm rot="3419336">
              <a:off x="1261" y="26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66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  <a:contourClr>
                <a:srgbClr val="006699"/>
              </a:contour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91" name="Text Box 15"/>
            <p:cNvSpPr txBox="1">
              <a:spLocks noChangeArrowheads="1"/>
            </p:cNvSpPr>
            <p:nvPr/>
          </p:nvSpPr>
          <p:spPr bwMode="gray">
            <a:xfrm>
              <a:off x="2256" y="2682"/>
              <a:ext cx="1097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ln>
                    <a:solidFill>
                      <a:schemeClr val="bg1"/>
                    </a:solidFill>
                  </a:ln>
                  <a:solidFill>
                    <a:srgbClr val="002060"/>
                  </a:solidFill>
                </a:rPr>
                <a:t>«Окрошка»</a:t>
              </a:r>
              <a:endParaRPr lang="en-US" sz="2400" b="1" dirty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</a:endParaRPr>
            </a:p>
          </p:txBody>
        </p:sp>
        <p:sp>
          <p:nvSpPr>
            <p:cNvPr id="92" name="Text Box 16"/>
            <p:cNvSpPr txBox="1">
              <a:spLocks noChangeArrowheads="1"/>
            </p:cNvSpPr>
            <p:nvPr/>
          </p:nvSpPr>
          <p:spPr bwMode="gray">
            <a:xfrm>
              <a:off x="1296" y="265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/>
                <a:t>2</a:t>
              </a:r>
            </a:p>
          </p:txBody>
        </p:sp>
      </p:grpSp>
      <p:grpSp>
        <p:nvGrpSpPr>
          <p:cNvPr id="93" name="Group 17"/>
          <p:cNvGrpSpPr>
            <a:grpSpLocks/>
          </p:cNvGrpSpPr>
          <p:nvPr/>
        </p:nvGrpSpPr>
        <p:grpSpPr bwMode="auto">
          <a:xfrm>
            <a:off x="2133600" y="3821374"/>
            <a:ext cx="5105401" cy="555625"/>
            <a:chOff x="1248" y="3230"/>
            <a:chExt cx="3216" cy="350"/>
          </a:xfrm>
        </p:grpSpPr>
        <p:sp>
          <p:nvSpPr>
            <p:cNvPr id="94" name="Line 18"/>
            <p:cNvSpPr>
              <a:spLocks noChangeShapeType="1"/>
            </p:cNvSpPr>
            <p:nvPr/>
          </p:nvSpPr>
          <p:spPr bwMode="gray">
            <a:xfrm>
              <a:off x="1441" y="3579"/>
              <a:ext cx="3023" cy="1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5" name="Rectangle 19">
              <a:hlinkClick r:id="rId5" action="ppaction://hlinksldjump"/>
            </p:cNvPr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9933"/>
                </a:gs>
                <a:gs pos="100000">
                  <a:srgbClr val="FF9933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33"/>
              </a:extrusionClr>
              <a:contourClr>
                <a:srgbClr val="FF9933"/>
              </a:contour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96" name="Text Box 20"/>
            <p:cNvSpPr txBox="1">
              <a:spLocks noChangeArrowheads="1"/>
            </p:cNvSpPr>
            <p:nvPr/>
          </p:nvSpPr>
          <p:spPr bwMode="gray">
            <a:xfrm>
              <a:off x="2256" y="3272"/>
              <a:ext cx="1655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ln>
                    <a:solidFill>
                      <a:schemeClr val="bg1"/>
                    </a:solidFill>
                  </a:ln>
                  <a:solidFill>
                    <a:srgbClr val="002060"/>
                  </a:solidFill>
                </a:rPr>
                <a:t>«Угадай по части»</a:t>
              </a:r>
              <a:endParaRPr lang="en-US" sz="2400" b="1" dirty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</a:endParaRPr>
            </a:p>
          </p:txBody>
        </p:sp>
        <p:sp>
          <p:nvSpPr>
            <p:cNvPr id="97" name="Text Box 21"/>
            <p:cNvSpPr txBox="1">
              <a:spLocks noChangeArrowheads="1"/>
            </p:cNvSpPr>
            <p:nvPr/>
          </p:nvSpPr>
          <p:spPr bwMode="gray">
            <a:xfrm>
              <a:off x="1296" y="324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/>
                <a:t>3</a:t>
              </a:r>
            </a:p>
          </p:txBody>
        </p:sp>
      </p:grpSp>
      <p:grpSp>
        <p:nvGrpSpPr>
          <p:cNvPr id="98" name="Group 22"/>
          <p:cNvGrpSpPr>
            <a:grpSpLocks/>
          </p:cNvGrpSpPr>
          <p:nvPr/>
        </p:nvGrpSpPr>
        <p:grpSpPr bwMode="auto">
          <a:xfrm>
            <a:off x="2142067" y="5519999"/>
            <a:ext cx="5105402" cy="555625"/>
            <a:chOff x="1248" y="3230"/>
            <a:chExt cx="3216" cy="350"/>
          </a:xfrm>
        </p:grpSpPr>
        <p:sp>
          <p:nvSpPr>
            <p:cNvPr id="99" name="Line 23"/>
            <p:cNvSpPr>
              <a:spLocks noChangeShapeType="1"/>
            </p:cNvSpPr>
            <p:nvPr/>
          </p:nvSpPr>
          <p:spPr bwMode="gray">
            <a:xfrm>
              <a:off x="1440" y="35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0" name="Rectangle 24">
              <a:hlinkClick r:id="rId6" action="ppaction://hlinksldjump"/>
            </p:cNvPr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0099"/>
                </a:gs>
                <a:gs pos="100000">
                  <a:srgbClr val="9900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0099"/>
              </a:extrusionClr>
              <a:contourClr>
                <a:srgbClr val="990099"/>
              </a:contour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101" name="Text Box 25"/>
            <p:cNvSpPr txBox="1">
              <a:spLocks noChangeArrowheads="1"/>
            </p:cNvSpPr>
            <p:nvPr/>
          </p:nvSpPr>
          <p:spPr bwMode="gray">
            <a:xfrm>
              <a:off x="2256" y="3272"/>
              <a:ext cx="1161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ln>
                    <a:solidFill>
                      <a:schemeClr val="bg1"/>
                    </a:solidFill>
                  </a:ln>
                  <a:solidFill>
                    <a:srgbClr val="002060"/>
                  </a:solidFill>
                </a:rPr>
                <a:t>«Где живет»</a:t>
              </a:r>
              <a:endParaRPr lang="en-US" sz="2400" b="1" dirty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</a:endParaRPr>
            </a:p>
          </p:txBody>
        </p:sp>
        <p:sp>
          <p:nvSpPr>
            <p:cNvPr id="102" name="Text Box 26"/>
            <p:cNvSpPr txBox="1">
              <a:spLocks noChangeArrowheads="1"/>
            </p:cNvSpPr>
            <p:nvPr/>
          </p:nvSpPr>
          <p:spPr bwMode="gray">
            <a:xfrm>
              <a:off x="1296" y="324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/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17242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4">
            <a:hlinkClick r:id="rId2" action="ppaction://hlinksldjump"/>
          </p:cNvPr>
          <p:cNvSpPr>
            <a:spLocks noChangeArrowheads="1"/>
          </p:cNvSpPr>
          <p:nvPr/>
        </p:nvSpPr>
        <p:spPr bwMode="gray">
          <a:xfrm rot="3419336">
            <a:off x="2213505" y="4647403"/>
            <a:ext cx="479425" cy="520700"/>
          </a:xfrm>
          <a:prstGeom prst="rect">
            <a:avLst/>
          </a:prstGeom>
          <a:gradFill rotWithShape="1">
            <a:gsLst>
              <a:gs pos="0">
                <a:srgbClr val="FF7C80"/>
              </a:gs>
              <a:gs pos="100000">
                <a:srgbClr val="FF7C80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FF7C80"/>
            </a:extrusionClr>
            <a:contourClr>
              <a:srgbClr val="FF7C80"/>
            </a:contourClr>
          </a:sp3d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7761" y="154192"/>
            <a:ext cx="4897553" cy="795801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spc="50" dirty="0" smtClean="0">
                <a:ln w="11430"/>
                <a:solidFill>
                  <a:schemeClr val="accent5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Игры-вопросы</a:t>
            </a:r>
            <a:endParaRPr lang="ru-RU" sz="4800" b="1" spc="50" dirty="0">
              <a:ln w="11430"/>
              <a:solidFill>
                <a:schemeClr val="accent5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2277532" y="4690798"/>
            <a:ext cx="5167314" cy="541338"/>
            <a:chOff x="1344" y="1449"/>
            <a:chExt cx="3255" cy="341"/>
          </a:xfrm>
        </p:grpSpPr>
        <p:sp>
          <p:nvSpPr>
            <p:cNvPr id="79" name="Line 3"/>
            <p:cNvSpPr>
              <a:spLocks noChangeShapeType="1"/>
            </p:cNvSpPr>
            <p:nvPr/>
          </p:nvSpPr>
          <p:spPr bwMode="gray">
            <a:xfrm>
              <a:off x="1440" y="17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1" name="Text Box 5"/>
            <p:cNvSpPr txBox="1">
              <a:spLocks noChangeArrowheads="1"/>
            </p:cNvSpPr>
            <p:nvPr/>
          </p:nvSpPr>
          <p:spPr bwMode="gray">
            <a:xfrm>
              <a:off x="2256" y="1482"/>
              <a:ext cx="2343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b="1" dirty="0" smtClean="0">
                  <a:ln>
                    <a:solidFill>
                      <a:schemeClr val="bg1"/>
                    </a:solidFill>
                  </a:ln>
                  <a:solidFill>
                    <a:srgbClr val="002060"/>
                  </a:solidFill>
                </a:rPr>
                <a:t>«Чем больше, тем лучше»</a:t>
              </a:r>
              <a:endParaRPr lang="en-US" sz="2400" b="1" dirty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</a:endParaRPr>
            </a:p>
          </p:txBody>
        </p:sp>
        <p:sp>
          <p:nvSpPr>
            <p:cNvPr id="82" name="Text Box 6">
              <a:hlinkClick r:id="rId3" action="ppaction://hlinksldjump"/>
            </p:cNvPr>
            <p:cNvSpPr txBox="1">
              <a:spLocks noChangeArrowheads="1"/>
            </p:cNvSpPr>
            <p:nvPr/>
          </p:nvSpPr>
          <p:spPr bwMode="gray">
            <a:xfrm>
              <a:off x="1344" y="1449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b="1" dirty="0" smtClean="0"/>
                <a:t>9</a:t>
              </a:r>
              <a:endParaRPr lang="en-US" sz="2400" b="1" dirty="0"/>
            </a:p>
          </p:txBody>
        </p:sp>
      </p:grpSp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2133600" y="2144974"/>
            <a:ext cx="5105400" cy="555625"/>
            <a:chOff x="1248" y="2030"/>
            <a:chExt cx="3216" cy="350"/>
          </a:xfrm>
        </p:grpSpPr>
        <p:sp>
          <p:nvSpPr>
            <p:cNvPr id="84" name="Line 8"/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5" name="Rectangle 9">
              <a:hlinkClick r:id="rId4" action="ppaction://hlinksldjump"/>
            </p:cNvPr>
            <p:cNvSpPr>
              <a:spLocks noChangeArrowheads="1"/>
            </p:cNvSpPr>
            <p:nvPr/>
          </p:nvSpPr>
          <p:spPr bwMode="gray">
            <a:xfrm rot="3419336">
              <a:off x="1261" y="20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  <a:contourClr>
                <a:srgbClr val="99CC00"/>
              </a:contour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86" name="Text Box 10"/>
            <p:cNvSpPr txBox="1">
              <a:spLocks noChangeArrowheads="1"/>
            </p:cNvSpPr>
            <p:nvPr/>
          </p:nvSpPr>
          <p:spPr bwMode="gray">
            <a:xfrm>
              <a:off x="2256" y="2072"/>
              <a:ext cx="1015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b="1" dirty="0" smtClean="0">
                  <a:ln>
                    <a:solidFill>
                      <a:schemeClr val="bg1"/>
                    </a:solidFill>
                  </a:ln>
                  <a:solidFill>
                    <a:srgbClr val="002060"/>
                  </a:solidFill>
                </a:rPr>
                <a:t>«Сколько»</a:t>
              </a:r>
              <a:endParaRPr lang="en-US" sz="2400" b="1" dirty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</a:endParaRPr>
            </a:p>
          </p:txBody>
        </p:sp>
        <p:sp>
          <p:nvSpPr>
            <p:cNvPr id="87" name="Text Box 11"/>
            <p:cNvSpPr txBox="1">
              <a:spLocks noChangeArrowheads="1"/>
            </p:cNvSpPr>
            <p:nvPr/>
          </p:nvSpPr>
          <p:spPr bwMode="gray">
            <a:xfrm>
              <a:off x="1296" y="204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b="1" dirty="0" smtClean="0"/>
                <a:t>6</a:t>
              </a:r>
              <a:endParaRPr lang="en-US" sz="2400" b="1" dirty="0"/>
            </a:p>
          </p:txBody>
        </p:sp>
      </p:grpSp>
      <p:grpSp>
        <p:nvGrpSpPr>
          <p:cNvPr id="5" name="Group 12"/>
          <p:cNvGrpSpPr>
            <a:grpSpLocks/>
          </p:cNvGrpSpPr>
          <p:nvPr/>
        </p:nvGrpSpPr>
        <p:grpSpPr bwMode="auto">
          <a:xfrm>
            <a:off x="2133600" y="2983174"/>
            <a:ext cx="5105402" cy="555625"/>
            <a:chOff x="1248" y="2640"/>
            <a:chExt cx="3216" cy="350"/>
          </a:xfrm>
        </p:grpSpPr>
        <p:sp>
          <p:nvSpPr>
            <p:cNvPr id="89" name="Line 13"/>
            <p:cNvSpPr>
              <a:spLocks noChangeShapeType="1"/>
            </p:cNvSpPr>
            <p:nvPr/>
          </p:nvSpPr>
          <p:spPr bwMode="gray">
            <a:xfrm>
              <a:off x="1440" y="29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0" name="Rectangle 14">
              <a:hlinkClick r:id="rId5" action="ppaction://hlinksldjump"/>
            </p:cNvPr>
            <p:cNvSpPr>
              <a:spLocks noChangeArrowheads="1"/>
            </p:cNvSpPr>
            <p:nvPr/>
          </p:nvSpPr>
          <p:spPr bwMode="gray">
            <a:xfrm rot="3419336">
              <a:off x="1261" y="26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66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  <a:contourClr>
                <a:srgbClr val="006699"/>
              </a:contour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91" name="Text Box 15"/>
            <p:cNvSpPr txBox="1">
              <a:spLocks noChangeArrowheads="1"/>
            </p:cNvSpPr>
            <p:nvPr/>
          </p:nvSpPr>
          <p:spPr bwMode="gray">
            <a:xfrm>
              <a:off x="2256" y="2682"/>
              <a:ext cx="122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b="1" dirty="0" smtClean="0">
                  <a:ln>
                    <a:solidFill>
                      <a:schemeClr val="bg1"/>
                    </a:solidFill>
                  </a:ln>
                  <a:solidFill>
                    <a:srgbClr val="002060"/>
                  </a:solidFill>
                </a:rPr>
                <a:t>«Молчанка» </a:t>
              </a:r>
              <a:endParaRPr lang="en-US" sz="2400" b="1" dirty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</a:endParaRPr>
            </a:p>
          </p:txBody>
        </p:sp>
        <p:sp>
          <p:nvSpPr>
            <p:cNvPr id="92" name="Text Box 16"/>
            <p:cNvSpPr txBox="1">
              <a:spLocks noChangeArrowheads="1"/>
            </p:cNvSpPr>
            <p:nvPr/>
          </p:nvSpPr>
          <p:spPr bwMode="gray">
            <a:xfrm>
              <a:off x="1296" y="265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b="1" dirty="0" smtClean="0"/>
                <a:t>7</a:t>
              </a:r>
              <a:endParaRPr lang="en-US" sz="2400" b="1" dirty="0"/>
            </a:p>
          </p:txBody>
        </p:sp>
      </p:grpSp>
      <p:grpSp>
        <p:nvGrpSpPr>
          <p:cNvPr id="6" name="Group 17"/>
          <p:cNvGrpSpPr>
            <a:grpSpLocks/>
          </p:cNvGrpSpPr>
          <p:nvPr/>
        </p:nvGrpSpPr>
        <p:grpSpPr bwMode="auto">
          <a:xfrm>
            <a:off x="2133600" y="3821374"/>
            <a:ext cx="5105400" cy="555625"/>
            <a:chOff x="1248" y="3230"/>
            <a:chExt cx="3216" cy="350"/>
          </a:xfrm>
        </p:grpSpPr>
        <p:sp>
          <p:nvSpPr>
            <p:cNvPr id="94" name="Line 18"/>
            <p:cNvSpPr>
              <a:spLocks noChangeShapeType="1"/>
            </p:cNvSpPr>
            <p:nvPr/>
          </p:nvSpPr>
          <p:spPr bwMode="gray">
            <a:xfrm>
              <a:off x="1441" y="3579"/>
              <a:ext cx="3023" cy="1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5" name="Rectangle 19">
              <a:hlinkClick r:id="rId2" action="ppaction://hlinksldjump"/>
            </p:cNvPr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9933"/>
                </a:gs>
                <a:gs pos="100000">
                  <a:srgbClr val="FF9933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33"/>
              </a:extrusionClr>
              <a:contourClr>
                <a:srgbClr val="FF9933"/>
              </a:contour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96" name="Text Box 20"/>
            <p:cNvSpPr txBox="1">
              <a:spLocks noChangeArrowheads="1"/>
            </p:cNvSpPr>
            <p:nvPr/>
          </p:nvSpPr>
          <p:spPr bwMode="gray">
            <a:xfrm>
              <a:off x="2256" y="3272"/>
              <a:ext cx="1573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ln>
                    <a:solidFill>
                      <a:schemeClr val="bg1"/>
                    </a:solidFill>
                  </a:ln>
                  <a:solidFill>
                    <a:srgbClr val="002060"/>
                  </a:solidFill>
                </a:rPr>
                <a:t>«Шестерка слуг» </a:t>
              </a:r>
              <a:endParaRPr lang="en-US" sz="2400" b="1" dirty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</a:endParaRPr>
            </a:p>
          </p:txBody>
        </p:sp>
        <p:sp>
          <p:nvSpPr>
            <p:cNvPr id="97" name="Text Box 21"/>
            <p:cNvSpPr txBox="1">
              <a:spLocks noChangeArrowheads="1"/>
            </p:cNvSpPr>
            <p:nvPr/>
          </p:nvSpPr>
          <p:spPr bwMode="gray">
            <a:xfrm>
              <a:off x="1296" y="324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b="1" dirty="0" smtClean="0"/>
                <a:t>8</a:t>
              </a:r>
              <a:endParaRPr lang="en-US" sz="2400" b="1" dirty="0"/>
            </a:p>
          </p:txBody>
        </p:sp>
      </p:grpSp>
      <p:grpSp>
        <p:nvGrpSpPr>
          <p:cNvPr id="7" name="Group 22"/>
          <p:cNvGrpSpPr>
            <a:grpSpLocks/>
          </p:cNvGrpSpPr>
          <p:nvPr/>
        </p:nvGrpSpPr>
        <p:grpSpPr bwMode="auto">
          <a:xfrm>
            <a:off x="2142067" y="5519999"/>
            <a:ext cx="5105400" cy="555625"/>
            <a:chOff x="1248" y="3230"/>
            <a:chExt cx="3216" cy="350"/>
          </a:xfrm>
        </p:grpSpPr>
        <p:sp>
          <p:nvSpPr>
            <p:cNvPr id="99" name="Line 23"/>
            <p:cNvSpPr>
              <a:spLocks noChangeShapeType="1"/>
            </p:cNvSpPr>
            <p:nvPr/>
          </p:nvSpPr>
          <p:spPr bwMode="gray">
            <a:xfrm>
              <a:off x="1440" y="35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0" name="Rectangle 24">
              <a:hlinkClick r:id="rId6" action="ppaction://hlinksldjump"/>
            </p:cNvPr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0099"/>
                </a:gs>
                <a:gs pos="100000">
                  <a:srgbClr val="9900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0099"/>
              </a:extrusionClr>
              <a:contourClr>
                <a:srgbClr val="990099"/>
              </a:contour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101" name="Text Box 25"/>
            <p:cNvSpPr txBox="1">
              <a:spLocks noChangeArrowheads="1"/>
            </p:cNvSpPr>
            <p:nvPr/>
          </p:nvSpPr>
          <p:spPr bwMode="gray">
            <a:xfrm>
              <a:off x="2256" y="3272"/>
              <a:ext cx="1680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b="1" dirty="0" smtClean="0">
                  <a:ln>
                    <a:solidFill>
                      <a:schemeClr val="bg1"/>
                    </a:solidFill>
                  </a:ln>
                  <a:solidFill>
                    <a:srgbClr val="002060"/>
                  </a:solidFill>
                </a:rPr>
                <a:t>«Что изменилось»</a:t>
              </a:r>
              <a:endParaRPr lang="en-US" sz="2400" b="1" dirty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</a:endParaRPr>
            </a:p>
          </p:txBody>
        </p:sp>
        <p:sp>
          <p:nvSpPr>
            <p:cNvPr id="102" name="Text Box 26"/>
            <p:cNvSpPr txBox="1">
              <a:spLocks noChangeArrowheads="1"/>
            </p:cNvSpPr>
            <p:nvPr/>
          </p:nvSpPr>
          <p:spPr bwMode="gray">
            <a:xfrm>
              <a:off x="1296" y="3244"/>
              <a:ext cx="312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b="1" dirty="0" smtClean="0"/>
                <a:t>10</a:t>
              </a:r>
              <a:endParaRPr lang="en-US" sz="2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17242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7761" y="154192"/>
            <a:ext cx="4897553" cy="795801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spc="50" dirty="0" smtClean="0">
                <a:ln w="11430"/>
                <a:solidFill>
                  <a:schemeClr val="accent5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Игры-вопросы</a:t>
            </a:r>
            <a:endParaRPr lang="ru-RU" sz="4800" b="1" spc="50" dirty="0">
              <a:ln w="11430"/>
              <a:solidFill>
                <a:schemeClr val="accent5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2133600" y="2144974"/>
            <a:ext cx="5105400" cy="555625"/>
            <a:chOff x="1248" y="2030"/>
            <a:chExt cx="3216" cy="350"/>
          </a:xfrm>
        </p:grpSpPr>
        <p:sp>
          <p:nvSpPr>
            <p:cNvPr id="84" name="Line 8"/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5" name="Rectangle 9">
              <a:hlinkClick r:id="rId2" action="ppaction://hlinksldjump"/>
            </p:cNvPr>
            <p:cNvSpPr>
              <a:spLocks noChangeArrowheads="1"/>
            </p:cNvSpPr>
            <p:nvPr/>
          </p:nvSpPr>
          <p:spPr bwMode="gray">
            <a:xfrm rot="3419336">
              <a:off x="1261" y="20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  <a:contourClr>
                <a:srgbClr val="99CC00"/>
              </a:contour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86" name="Text Box 10"/>
            <p:cNvSpPr txBox="1">
              <a:spLocks noChangeArrowheads="1"/>
            </p:cNvSpPr>
            <p:nvPr/>
          </p:nvSpPr>
          <p:spPr bwMode="gray">
            <a:xfrm>
              <a:off x="2256" y="2072"/>
              <a:ext cx="1453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b="1" dirty="0" smtClean="0">
                  <a:ln>
                    <a:solidFill>
                      <a:schemeClr val="bg1"/>
                    </a:solidFill>
                  </a:ln>
                  <a:solidFill>
                    <a:srgbClr val="002060"/>
                  </a:solidFill>
                </a:rPr>
                <a:t>«Чего не стало»</a:t>
              </a:r>
              <a:endParaRPr lang="en-US" sz="2400" b="1" dirty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</a:endParaRPr>
            </a:p>
          </p:txBody>
        </p:sp>
        <p:sp>
          <p:nvSpPr>
            <p:cNvPr id="87" name="Text Box 11"/>
            <p:cNvSpPr txBox="1">
              <a:spLocks noChangeArrowheads="1"/>
            </p:cNvSpPr>
            <p:nvPr/>
          </p:nvSpPr>
          <p:spPr bwMode="gray">
            <a:xfrm>
              <a:off x="1296" y="2044"/>
              <a:ext cx="312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 dirty="0" smtClean="0"/>
                <a:t>1</a:t>
              </a:r>
              <a:r>
                <a:rPr lang="ru-RU" sz="2400" b="1" dirty="0" smtClean="0"/>
                <a:t>1</a:t>
              </a:r>
              <a:endParaRPr lang="en-US" sz="2400" b="1" dirty="0"/>
            </a:p>
          </p:txBody>
        </p:sp>
      </p:grpSp>
      <p:grpSp>
        <p:nvGrpSpPr>
          <p:cNvPr id="5" name="Group 12"/>
          <p:cNvGrpSpPr>
            <a:grpSpLocks/>
          </p:cNvGrpSpPr>
          <p:nvPr/>
        </p:nvGrpSpPr>
        <p:grpSpPr bwMode="auto">
          <a:xfrm>
            <a:off x="2133600" y="2983174"/>
            <a:ext cx="5105400" cy="555625"/>
            <a:chOff x="1248" y="2640"/>
            <a:chExt cx="3216" cy="350"/>
          </a:xfrm>
        </p:grpSpPr>
        <p:sp>
          <p:nvSpPr>
            <p:cNvPr id="89" name="Line 13"/>
            <p:cNvSpPr>
              <a:spLocks noChangeShapeType="1"/>
            </p:cNvSpPr>
            <p:nvPr/>
          </p:nvSpPr>
          <p:spPr bwMode="gray">
            <a:xfrm>
              <a:off x="1440" y="29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0" name="Rectangle 14">
              <a:hlinkClick r:id="rId3" action="ppaction://hlinksldjump"/>
            </p:cNvPr>
            <p:cNvSpPr>
              <a:spLocks noChangeArrowheads="1"/>
            </p:cNvSpPr>
            <p:nvPr/>
          </p:nvSpPr>
          <p:spPr bwMode="gray">
            <a:xfrm rot="3419336">
              <a:off x="1261" y="26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66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  <a:contourClr>
                <a:srgbClr val="006699"/>
              </a:contour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91" name="Text Box 15"/>
            <p:cNvSpPr txBox="1">
              <a:spLocks noChangeArrowheads="1"/>
            </p:cNvSpPr>
            <p:nvPr/>
          </p:nvSpPr>
          <p:spPr bwMode="gray">
            <a:xfrm>
              <a:off x="2256" y="2682"/>
              <a:ext cx="1871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ln>
                    <a:solidFill>
                      <a:schemeClr val="bg1"/>
                    </a:solidFill>
                  </a:ln>
                  <a:solidFill>
                    <a:srgbClr val="002060"/>
                  </a:solidFill>
                </a:rPr>
                <a:t>«Отгадай с трех раз»</a:t>
              </a:r>
              <a:endParaRPr lang="en-US" sz="2400" b="1" dirty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</a:endParaRPr>
            </a:p>
          </p:txBody>
        </p:sp>
        <p:sp>
          <p:nvSpPr>
            <p:cNvPr id="92" name="Text Box 16"/>
            <p:cNvSpPr txBox="1">
              <a:spLocks noChangeArrowheads="1"/>
            </p:cNvSpPr>
            <p:nvPr/>
          </p:nvSpPr>
          <p:spPr bwMode="gray">
            <a:xfrm>
              <a:off x="1296" y="2654"/>
              <a:ext cx="312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b="1" dirty="0" smtClean="0"/>
                <a:t>1</a:t>
              </a:r>
              <a:r>
                <a:rPr lang="en-US" sz="2400" b="1" dirty="0" smtClean="0"/>
                <a:t>2</a:t>
              </a:r>
              <a:endParaRPr lang="en-US" sz="2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17242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7761" y="154192"/>
            <a:ext cx="4897553" cy="795801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solidFill>
                  <a:schemeClr val="accent5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Игры</a:t>
            </a:r>
            <a:r>
              <a:rPr lang="ru-RU" sz="1400" b="1" spc="50" dirty="0" smtClean="0">
                <a:ln w="11430"/>
                <a:solidFill>
                  <a:schemeClr val="accent5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(не входят в комплект)</a:t>
            </a:r>
            <a:endParaRPr lang="ru-RU" sz="1400" b="1" spc="50" dirty="0">
              <a:ln w="11430"/>
              <a:solidFill>
                <a:schemeClr val="accent5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2133600" y="2144974"/>
            <a:ext cx="5832479" cy="555625"/>
            <a:chOff x="1248" y="2030"/>
            <a:chExt cx="3674" cy="350"/>
          </a:xfrm>
        </p:grpSpPr>
        <p:sp>
          <p:nvSpPr>
            <p:cNvPr id="84" name="Line 8"/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5" name="Rectangle 9">
              <a:hlinkClick r:id="rId2" action="ppaction://hlinksldjump"/>
            </p:cNvPr>
            <p:cNvSpPr>
              <a:spLocks noChangeArrowheads="1"/>
            </p:cNvSpPr>
            <p:nvPr/>
          </p:nvSpPr>
          <p:spPr bwMode="gray">
            <a:xfrm rot="3419336">
              <a:off x="1261" y="20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  <a:contourClr>
                <a:srgbClr val="99CC00"/>
              </a:contour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86" name="Text Box 10"/>
            <p:cNvSpPr txBox="1">
              <a:spLocks noChangeArrowheads="1"/>
            </p:cNvSpPr>
            <p:nvPr/>
          </p:nvSpPr>
          <p:spPr bwMode="gray">
            <a:xfrm>
              <a:off x="2256" y="2072"/>
              <a:ext cx="266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ln>
                    <a:solidFill>
                      <a:schemeClr val="bg1"/>
                    </a:solidFill>
                  </a:ln>
                  <a:solidFill>
                    <a:srgbClr val="002060"/>
                  </a:solidFill>
                </a:rPr>
                <a:t>«Найди противоположность» </a:t>
              </a:r>
              <a:endParaRPr lang="en-US" sz="2400" b="1" dirty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</a:endParaRPr>
            </a:p>
          </p:txBody>
        </p:sp>
        <p:sp>
          <p:nvSpPr>
            <p:cNvPr id="87" name="Text Box 11"/>
            <p:cNvSpPr txBox="1">
              <a:spLocks noChangeArrowheads="1"/>
            </p:cNvSpPr>
            <p:nvPr/>
          </p:nvSpPr>
          <p:spPr bwMode="gray">
            <a:xfrm>
              <a:off x="1296" y="2044"/>
              <a:ext cx="312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 dirty="0" smtClean="0"/>
                <a:t>1</a:t>
              </a:r>
              <a:r>
                <a:rPr lang="ru-RU" sz="2400" b="1" dirty="0" smtClean="0"/>
                <a:t>3</a:t>
              </a:r>
              <a:endParaRPr lang="en-US" sz="2400" b="1" dirty="0"/>
            </a:p>
          </p:txBody>
        </p:sp>
      </p:grpSp>
      <p:grpSp>
        <p:nvGrpSpPr>
          <p:cNvPr id="5" name="Group 12"/>
          <p:cNvGrpSpPr>
            <a:grpSpLocks/>
          </p:cNvGrpSpPr>
          <p:nvPr/>
        </p:nvGrpSpPr>
        <p:grpSpPr bwMode="auto">
          <a:xfrm>
            <a:off x="2133600" y="2983174"/>
            <a:ext cx="5105401" cy="555625"/>
            <a:chOff x="1248" y="2640"/>
            <a:chExt cx="3216" cy="350"/>
          </a:xfrm>
        </p:grpSpPr>
        <p:sp>
          <p:nvSpPr>
            <p:cNvPr id="89" name="Line 13"/>
            <p:cNvSpPr>
              <a:spLocks noChangeShapeType="1"/>
            </p:cNvSpPr>
            <p:nvPr/>
          </p:nvSpPr>
          <p:spPr bwMode="gray">
            <a:xfrm>
              <a:off x="1440" y="29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0" name="Rectangle 14">
              <a:hlinkClick r:id="rId3" action="ppaction://hlinksldjump"/>
            </p:cNvPr>
            <p:cNvSpPr>
              <a:spLocks noChangeArrowheads="1"/>
            </p:cNvSpPr>
            <p:nvPr/>
          </p:nvSpPr>
          <p:spPr bwMode="gray">
            <a:xfrm rot="3419336">
              <a:off x="1261" y="26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66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  <a:contourClr>
                <a:srgbClr val="006699"/>
              </a:contour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91" name="Text Box 15"/>
            <p:cNvSpPr txBox="1">
              <a:spLocks noChangeArrowheads="1"/>
            </p:cNvSpPr>
            <p:nvPr/>
          </p:nvSpPr>
          <p:spPr bwMode="gray">
            <a:xfrm>
              <a:off x="2256" y="2682"/>
              <a:ext cx="2028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ln>
                    <a:solidFill>
                      <a:schemeClr val="bg1"/>
                    </a:solidFill>
                  </a:ln>
                  <a:solidFill>
                    <a:srgbClr val="002060"/>
                  </a:solidFill>
                </a:rPr>
                <a:t>«Логическая цепочка»</a:t>
              </a:r>
              <a:endParaRPr lang="en-US" sz="2400" b="1" dirty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</a:endParaRPr>
            </a:p>
          </p:txBody>
        </p:sp>
        <p:sp>
          <p:nvSpPr>
            <p:cNvPr id="92" name="Text Box 16"/>
            <p:cNvSpPr txBox="1">
              <a:spLocks noChangeArrowheads="1"/>
            </p:cNvSpPr>
            <p:nvPr/>
          </p:nvSpPr>
          <p:spPr bwMode="gray">
            <a:xfrm>
              <a:off x="1296" y="2654"/>
              <a:ext cx="312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b="1" dirty="0" smtClean="0"/>
                <a:t>14</a:t>
              </a:r>
              <a:endParaRPr lang="en-US" sz="2400" b="1" dirty="0"/>
            </a:p>
          </p:txBody>
        </p:sp>
      </p:grpSp>
      <p:grpSp>
        <p:nvGrpSpPr>
          <p:cNvPr id="6" name="Group 17"/>
          <p:cNvGrpSpPr>
            <a:grpSpLocks/>
          </p:cNvGrpSpPr>
          <p:nvPr/>
        </p:nvGrpSpPr>
        <p:grpSpPr bwMode="auto">
          <a:xfrm>
            <a:off x="2133600" y="3821374"/>
            <a:ext cx="5105400" cy="555625"/>
            <a:chOff x="1248" y="3230"/>
            <a:chExt cx="3216" cy="350"/>
          </a:xfrm>
        </p:grpSpPr>
        <p:sp>
          <p:nvSpPr>
            <p:cNvPr id="94" name="Line 18"/>
            <p:cNvSpPr>
              <a:spLocks noChangeShapeType="1"/>
            </p:cNvSpPr>
            <p:nvPr/>
          </p:nvSpPr>
          <p:spPr bwMode="gray">
            <a:xfrm>
              <a:off x="1441" y="3579"/>
              <a:ext cx="3023" cy="1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5" name="Rectangle 19">
              <a:hlinkClick r:id="rId4" action="ppaction://hlinksldjump"/>
            </p:cNvPr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9933"/>
                </a:gs>
                <a:gs pos="100000">
                  <a:srgbClr val="FF9933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33"/>
              </a:extrusionClr>
              <a:contourClr>
                <a:srgbClr val="FF9933"/>
              </a:contour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96" name="Text Box 20"/>
            <p:cNvSpPr txBox="1">
              <a:spLocks noChangeArrowheads="1"/>
            </p:cNvSpPr>
            <p:nvPr/>
          </p:nvSpPr>
          <p:spPr bwMode="gray">
            <a:xfrm>
              <a:off x="2256" y="3272"/>
              <a:ext cx="213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ln>
                    <a:solidFill>
                      <a:schemeClr val="bg1"/>
                    </a:solidFill>
                  </a:ln>
                  <a:solidFill>
                    <a:srgbClr val="002060"/>
                  </a:solidFill>
                </a:rPr>
                <a:t>«Графический диктант»</a:t>
              </a:r>
              <a:endParaRPr lang="en-US" sz="2400" b="1" dirty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</a:endParaRPr>
            </a:p>
          </p:txBody>
        </p:sp>
        <p:sp>
          <p:nvSpPr>
            <p:cNvPr id="97" name="Text Box 21"/>
            <p:cNvSpPr txBox="1">
              <a:spLocks noChangeArrowheads="1"/>
            </p:cNvSpPr>
            <p:nvPr/>
          </p:nvSpPr>
          <p:spPr bwMode="gray">
            <a:xfrm>
              <a:off x="1296" y="3244"/>
              <a:ext cx="312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b="1" dirty="0" smtClean="0"/>
                <a:t>15</a:t>
              </a:r>
              <a:endParaRPr lang="en-US" sz="2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17242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«Отгадай»</a:t>
            </a:r>
            <a:r>
              <a:rPr lang="en-US" sz="3600" dirty="0" smtClean="0"/>
              <a:t/>
            </a:r>
            <a:br>
              <a:rPr lang="en-US" sz="3600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825625"/>
            <a:ext cx="5245940" cy="4385394"/>
          </a:xfrm>
        </p:spPr>
        <p:txBody>
          <a:bodyPr>
            <a:noAutofit/>
          </a:bodyPr>
          <a:lstStyle/>
          <a:p>
            <a:r>
              <a:rPr lang="ru-RU" sz="3200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</a:rPr>
              <a:t>Ведущий задумывает один из предметов, изображенных на карточке. Другой участник (или участники) должен отгадать задуманный предмет, задавая вопросы, на которые ведущий может отвечать только “Да” или “Нет”. </a:t>
            </a:r>
            <a:endParaRPr lang="ru-RU" sz="3200" dirty="0">
              <a:ln>
                <a:solidFill>
                  <a:schemeClr val="bg1"/>
                </a:solidFill>
              </a:ln>
              <a:solidFill>
                <a:srgbClr val="002060"/>
              </a:solidFill>
            </a:endParaRPr>
          </a:p>
        </p:txBody>
      </p:sp>
      <p:pic>
        <p:nvPicPr>
          <p:cNvPr id="1027" name="Picture 3" descr="E:\волшебный поясок\картинки\вопрос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0016" y="1958197"/>
            <a:ext cx="2908708" cy="4161690"/>
          </a:xfrm>
          <a:prstGeom prst="rect">
            <a:avLst/>
          </a:prstGeom>
          <a:noFill/>
        </p:spPr>
      </p:pic>
      <p:sp>
        <p:nvSpPr>
          <p:cNvPr id="6" name="Овал 5">
            <a:hlinkClick r:id="rId3" action="ppaction://hlinksldjump"/>
          </p:cNvPr>
          <p:cNvSpPr/>
          <p:nvPr/>
        </p:nvSpPr>
        <p:spPr>
          <a:xfrm>
            <a:off x="287867" y="6307667"/>
            <a:ext cx="245533" cy="29633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«Окрошка»</a:t>
            </a:r>
            <a:r>
              <a:rPr lang="en-US" sz="3600" dirty="0" smtClean="0">
                <a:solidFill>
                  <a:srgbClr val="002060"/>
                </a:solidFill>
              </a:rPr>
              <a:t/>
            </a:r>
            <a:br>
              <a:rPr lang="en-US" sz="3600" dirty="0" smtClean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48" y="1825624"/>
            <a:ext cx="4578351" cy="4879975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В пояс вкладываются картинки различной тематики: мебель, животные, транспорт. 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 Тогда вопросы могут звучать так: 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  - Это гриб? – Нет. 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  - Это транспорт? – Да. 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 Затем уточняющие вопросы: 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  - Это наземный транспорт? – Да. 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  - Он перевозит грузы (специализация)? – Да. 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  - Это – грузовая машина! </a:t>
            </a:r>
          </a:p>
          <a:p>
            <a:endParaRPr lang="ru-RU" dirty="0"/>
          </a:p>
        </p:txBody>
      </p:sp>
      <p:pic>
        <p:nvPicPr>
          <p:cNvPr id="5122" name="Picture 2" descr="E:\волшебный поясок\картинки\окрош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52533" y="1807633"/>
            <a:ext cx="3505201" cy="4677834"/>
          </a:xfrm>
          <a:prstGeom prst="rect">
            <a:avLst/>
          </a:prstGeom>
          <a:noFill/>
        </p:spPr>
      </p:pic>
      <p:sp>
        <p:nvSpPr>
          <p:cNvPr id="5" name="Овал 4">
            <a:hlinkClick r:id="rId3" action="ppaction://hlinksldjump"/>
          </p:cNvPr>
          <p:cNvSpPr/>
          <p:nvPr/>
        </p:nvSpPr>
        <p:spPr>
          <a:xfrm>
            <a:off x="287867" y="6307667"/>
            <a:ext cx="245533" cy="29633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«Угадай по части»</a:t>
            </a:r>
            <a:r>
              <a:rPr lang="en-US" sz="3600" dirty="0" smtClean="0">
                <a:solidFill>
                  <a:srgbClr val="002060"/>
                </a:solidFill>
              </a:rPr>
              <a:t/>
            </a:r>
            <a:br>
              <a:rPr lang="en-US" sz="3600" dirty="0" smtClean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43985" y="1851025"/>
            <a:ext cx="4773082" cy="4532842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 Пример вопроса: 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  - У этого предмета есть руль? – Да. 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Ребенок догадывается, что речь идет о транспорте. 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  Или: 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  - У него есть шапочка? – Да. 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  - Это – гриб!</a:t>
            </a:r>
          </a:p>
          <a:p>
            <a:endParaRPr lang="ru-RU" dirty="0"/>
          </a:p>
        </p:txBody>
      </p:sp>
      <p:pic>
        <p:nvPicPr>
          <p:cNvPr id="6146" name="Picture 2" descr="E:\волшебный поясок\картинки\по част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96466" y="1700742"/>
            <a:ext cx="3351671" cy="4852458"/>
          </a:xfrm>
          <a:prstGeom prst="rect">
            <a:avLst/>
          </a:prstGeom>
          <a:noFill/>
        </p:spPr>
      </p:pic>
      <p:sp>
        <p:nvSpPr>
          <p:cNvPr id="5" name="Овал 4">
            <a:hlinkClick r:id="rId3" action="ppaction://hlinksldjump"/>
          </p:cNvPr>
          <p:cNvSpPr/>
          <p:nvPr/>
        </p:nvSpPr>
        <p:spPr>
          <a:xfrm>
            <a:off x="287867" y="6307667"/>
            <a:ext cx="245533" cy="29633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«Угадай по функции»</a:t>
            </a:r>
            <a:r>
              <a:rPr lang="en-US" sz="3600" dirty="0" smtClean="0"/>
              <a:t/>
            </a:r>
            <a:br>
              <a:rPr lang="en-US" sz="3600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825624"/>
            <a:ext cx="4705350" cy="4727575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В этой игре можно задавать только такие вопросы, которые обозначают, что делают с предметом или что предмет делает. Например: 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  - Его можно есть? – Нет. 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  - На нем можно ездить? – Да. 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  - Можно перевозить грузы? – Да. 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  - Это – грузовая машина!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 </a:t>
            </a:r>
          </a:p>
          <a:p>
            <a:endParaRPr lang="ru-RU" dirty="0"/>
          </a:p>
        </p:txBody>
      </p:sp>
      <p:pic>
        <p:nvPicPr>
          <p:cNvPr id="14338" name="Picture 2" descr="E:\волшебный поясок\картинки\что дел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1067" y="1930400"/>
            <a:ext cx="3293534" cy="4419600"/>
          </a:xfrm>
          <a:prstGeom prst="rect">
            <a:avLst/>
          </a:prstGeom>
          <a:noFill/>
        </p:spPr>
      </p:pic>
      <p:sp>
        <p:nvSpPr>
          <p:cNvPr id="5" name="Овал 4">
            <a:hlinkClick r:id="rId3" action="ppaction://hlinksldjump"/>
          </p:cNvPr>
          <p:cNvSpPr/>
          <p:nvPr/>
        </p:nvSpPr>
        <p:spPr>
          <a:xfrm>
            <a:off x="287867" y="6307667"/>
            <a:ext cx="245533" cy="29633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«Где живет»</a:t>
            </a:r>
            <a:r>
              <a:rPr lang="en-US" sz="3600" dirty="0" smtClean="0">
                <a:solidFill>
                  <a:srgbClr val="002060"/>
                </a:solidFill>
              </a:rPr>
              <a:t/>
            </a:r>
            <a:br>
              <a:rPr lang="en-US" sz="3600" dirty="0" smtClean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825625"/>
            <a:ext cx="4527550" cy="4736042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В этой игре можно задавать вопросы, помогающие угадать предмет по надсистеме: 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  - Этот предмет живет в лесу? 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  - Его дом – аэродром? 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 А затем уточняющие вопросы, сужающие поле поиска: 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  - Это животное? 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  - Это самолет?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2290" name="Picture 2" descr="E:\волшебный поясок\картинки\где живет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87446" y="1776756"/>
            <a:ext cx="3443287" cy="4861111"/>
          </a:xfrm>
          <a:prstGeom prst="rect">
            <a:avLst/>
          </a:prstGeom>
          <a:noFill/>
        </p:spPr>
      </p:pic>
      <p:sp>
        <p:nvSpPr>
          <p:cNvPr id="5" name="Овал 4">
            <a:hlinkClick r:id="rId3" action="ppaction://hlinksldjump"/>
          </p:cNvPr>
          <p:cNvSpPr/>
          <p:nvPr/>
        </p:nvSpPr>
        <p:spPr>
          <a:xfrm>
            <a:off x="287867" y="6307667"/>
            <a:ext cx="245533" cy="29633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4400" dirty="0" smtClean="0">
                <a:solidFill>
                  <a:srgbClr val="002060"/>
                </a:solidFill>
              </a:rPr>
              <a:t>«Чтобы вырасти здоровыми, детям не требуется уметь читать – им требуется уметь играть» (Ф. </a:t>
            </a:r>
            <a:r>
              <a:rPr lang="ru-RU" sz="4400" dirty="0" err="1" smtClean="0">
                <a:solidFill>
                  <a:srgbClr val="002060"/>
                </a:solidFill>
              </a:rPr>
              <a:t>Роджерс</a:t>
            </a:r>
            <a:r>
              <a:rPr lang="ru-RU" sz="4400" dirty="0" smtClean="0">
                <a:solidFill>
                  <a:srgbClr val="002060"/>
                </a:solidFill>
              </a:rPr>
              <a:t>).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«Сколько»</a:t>
            </a:r>
            <a:r>
              <a:rPr lang="en-US" sz="3600" dirty="0" smtClean="0">
                <a:solidFill>
                  <a:srgbClr val="002060"/>
                </a:solidFill>
              </a:rPr>
              <a:t/>
            </a:r>
            <a:br>
              <a:rPr lang="en-US" sz="3600" dirty="0" smtClean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49" y="1825624"/>
            <a:ext cx="4256617" cy="4854575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В этой нужно придумать, как можно больше вопросов, начинающихся со слова «Сколько».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   Например, «Сколько в пояске грибов?», «Сколько съедобных?», «Сколько ядовитых?», «Сколько грибов с красной шапочкой?». 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   За каждый придуманный вопрос – фишка. Выигрывает тот, кто наберет больше фишек.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9218" name="Picture 2" descr="E:\волшебный поясок\картинки\сколько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96933" y="1833564"/>
            <a:ext cx="3908424" cy="4714875"/>
          </a:xfrm>
          <a:prstGeom prst="rect">
            <a:avLst/>
          </a:prstGeom>
          <a:noFill/>
        </p:spPr>
      </p:pic>
      <p:sp>
        <p:nvSpPr>
          <p:cNvPr id="5" name="Овал 4">
            <a:hlinkClick r:id="rId3" action="ppaction://hlinksldjump"/>
          </p:cNvPr>
          <p:cNvSpPr/>
          <p:nvPr/>
        </p:nvSpPr>
        <p:spPr>
          <a:xfrm>
            <a:off x="287867" y="6307667"/>
            <a:ext cx="245533" cy="29633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«Молчанка» </a:t>
            </a:r>
            <a:r>
              <a:rPr lang="en-US" sz="3600" dirty="0" smtClean="0">
                <a:solidFill>
                  <a:srgbClr val="002060"/>
                </a:solidFill>
              </a:rPr>
              <a:t/>
            </a:r>
            <a:br>
              <a:rPr lang="en-US" sz="3600" dirty="0" smtClean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825624"/>
            <a:ext cx="4739217" cy="4702175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В этой игре также угадываем задуманный предмет, но играем молча, используя невербальные формы общения (жесты, мимику). И вопрос, и ответ – молча. В пояске может быть 3-5 картинок.</a:t>
            </a:r>
          </a:p>
          <a:p>
            <a:endParaRPr lang="ru-RU" dirty="0"/>
          </a:p>
        </p:txBody>
      </p:sp>
      <p:pic>
        <p:nvPicPr>
          <p:cNvPr id="3074" name="Picture 2" descr="E:\волшебный поясок\картинки\молчалк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9533" y="1921933"/>
            <a:ext cx="3412067" cy="4521200"/>
          </a:xfrm>
          <a:prstGeom prst="rect">
            <a:avLst/>
          </a:prstGeom>
          <a:noFill/>
        </p:spPr>
      </p:pic>
      <p:sp>
        <p:nvSpPr>
          <p:cNvPr id="5" name="Овал 4">
            <a:hlinkClick r:id="rId3" action="ppaction://hlinksldjump"/>
          </p:cNvPr>
          <p:cNvSpPr/>
          <p:nvPr/>
        </p:nvSpPr>
        <p:spPr>
          <a:xfrm>
            <a:off x="287867" y="6307667"/>
            <a:ext cx="245533" cy="29633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«Шестерка слуг» </a:t>
            </a:r>
            <a:r>
              <a:rPr lang="en-US" sz="3600" dirty="0" smtClean="0">
                <a:solidFill>
                  <a:srgbClr val="002060"/>
                </a:solidFill>
              </a:rPr>
              <a:t/>
            </a:r>
            <a:br>
              <a:rPr lang="en-US" sz="3600" dirty="0" smtClean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808691"/>
            <a:ext cx="4815417" cy="4727576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Есть у меня шестерка слуг, 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Проворных, удалых, 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И все, что вижу я вокруг, 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Все знаю я от них, 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Они по зову моему являются в нужде, 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Зовут их </a:t>
            </a:r>
            <a:r>
              <a:rPr lang="ru-RU" b="1" dirty="0" smtClean="0">
                <a:solidFill>
                  <a:srgbClr val="002060"/>
                </a:solidFill>
              </a:rPr>
              <a:t>Как</a:t>
            </a:r>
            <a:r>
              <a:rPr lang="ru-RU" dirty="0" smtClean="0">
                <a:solidFill>
                  <a:srgbClr val="002060"/>
                </a:solidFill>
              </a:rPr>
              <a:t> и </a:t>
            </a:r>
            <a:r>
              <a:rPr lang="ru-RU" b="1" dirty="0" smtClean="0">
                <a:solidFill>
                  <a:srgbClr val="002060"/>
                </a:solidFill>
              </a:rPr>
              <a:t>Почему, Кто, Что, 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Когда и Где.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(С. Маршак.) 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В этой игре выигрывает тот, кто, рассматривая поясок с картинками, сумеет придумать как можно больше вопросов, начинающихся со слов “Как”, “Почему”, “Кто”, “Что”, “Когда” и “Где”. За каждый вопрос – фишка. 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Это достаточно азартная игра и ее хорошо использовать на различного рода КВН, с гостями, во время празднования дня рождения и т.д. Для проведения игры лучше разделится на команды.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1266" name="Picture 2" descr="E:\волшебный поясок\картинки\шестерка слуг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7266" y="1867430"/>
            <a:ext cx="3243791" cy="4618037"/>
          </a:xfrm>
          <a:prstGeom prst="rect">
            <a:avLst/>
          </a:prstGeom>
          <a:noFill/>
        </p:spPr>
      </p:pic>
      <p:sp>
        <p:nvSpPr>
          <p:cNvPr id="5" name="Овал 4">
            <a:hlinkClick r:id="rId3" action="ppaction://hlinksldjump"/>
          </p:cNvPr>
          <p:cNvSpPr/>
          <p:nvPr/>
        </p:nvSpPr>
        <p:spPr>
          <a:xfrm>
            <a:off x="287867" y="6307667"/>
            <a:ext cx="245533" cy="29633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516" y="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</a:rPr>
              <a:t>«Чем больше, тем лучше».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825625"/>
            <a:ext cx="4739217" cy="4351338"/>
          </a:xfrm>
        </p:spPr>
        <p:txBody>
          <a:bodyPr/>
          <a:lstStyle/>
          <a:p>
            <a:r>
              <a:rPr lang="ru-RU" sz="2800" dirty="0" smtClean="0">
                <a:solidFill>
                  <a:srgbClr val="002060"/>
                </a:solidFill>
              </a:rPr>
              <a:t>В этой игре в пояске только одна картинка. Можно придумывать самые разнообразные вопросы. Выигрывает тот, кто придумает больше вопросов к картинке.</a:t>
            </a:r>
          </a:p>
          <a:p>
            <a:endParaRPr lang="ru-RU" dirty="0"/>
          </a:p>
        </p:txBody>
      </p:sp>
      <p:pic>
        <p:nvPicPr>
          <p:cNvPr id="4" name="Picture 2" descr="E:\волшебный поясок\картинки\больш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38800" y="1786467"/>
            <a:ext cx="3259665" cy="4385734"/>
          </a:xfrm>
          <a:prstGeom prst="rect">
            <a:avLst/>
          </a:prstGeom>
          <a:noFill/>
        </p:spPr>
      </p:pic>
      <p:sp>
        <p:nvSpPr>
          <p:cNvPr id="5" name="Овал 4">
            <a:hlinkClick r:id="rId3" action="ppaction://hlinksldjump"/>
          </p:cNvPr>
          <p:cNvSpPr/>
          <p:nvPr/>
        </p:nvSpPr>
        <p:spPr>
          <a:xfrm>
            <a:off x="287867" y="6307667"/>
            <a:ext cx="245533" cy="29633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«Чего не стало»</a:t>
            </a:r>
            <a:r>
              <a:rPr lang="en-US" sz="3600" dirty="0" smtClean="0">
                <a:solidFill>
                  <a:srgbClr val="002060"/>
                </a:solidFill>
              </a:rPr>
              <a:t/>
            </a:r>
            <a:br>
              <a:rPr lang="en-US" sz="3600" dirty="0" smtClean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825624"/>
            <a:ext cx="4739217" cy="4702175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Дети в течении 1 минуты запоминают картинки в пояске.  После чего взрослый  незаметно  убирает одну картинку (2,3, 4). Задача ребенка угадать, чего не стало.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098" name="Picture 2" descr="E:\волшебный поясок\картинки\не стало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96466" y="1925638"/>
            <a:ext cx="3344333" cy="4644495"/>
          </a:xfrm>
          <a:prstGeom prst="rect">
            <a:avLst/>
          </a:prstGeom>
          <a:noFill/>
        </p:spPr>
      </p:pic>
      <p:sp>
        <p:nvSpPr>
          <p:cNvPr id="5" name="Овал 4">
            <a:hlinkClick r:id="rId3" action="ppaction://hlinksldjump"/>
          </p:cNvPr>
          <p:cNvSpPr/>
          <p:nvPr/>
        </p:nvSpPr>
        <p:spPr>
          <a:xfrm>
            <a:off x="287867" y="6307667"/>
            <a:ext cx="245533" cy="29633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«Отгадай с трех раз»</a:t>
            </a:r>
            <a:r>
              <a:rPr lang="en-US" sz="3600" dirty="0" smtClean="0">
                <a:solidFill>
                  <a:srgbClr val="002060"/>
                </a:solidFill>
              </a:rPr>
              <a:t/>
            </a:r>
            <a:br>
              <a:rPr lang="en-US" sz="3600" dirty="0" smtClean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7133" y="1825625"/>
            <a:ext cx="4521199" cy="4846108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Найти в пояске , загаданную картинку с 3 вопросов.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8194" name="Picture 2" descr="E:\волшебный поясок\картинки\с трех раз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17067" y="1841499"/>
            <a:ext cx="3640666" cy="4491568"/>
          </a:xfrm>
          <a:prstGeom prst="rect">
            <a:avLst/>
          </a:prstGeom>
          <a:noFill/>
        </p:spPr>
      </p:pic>
      <p:sp>
        <p:nvSpPr>
          <p:cNvPr id="5" name="Овал 4">
            <a:hlinkClick r:id="rId3" action="ppaction://hlinksldjump"/>
          </p:cNvPr>
          <p:cNvSpPr/>
          <p:nvPr/>
        </p:nvSpPr>
        <p:spPr>
          <a:xfrm>
            <a:off x="287867" y="6307667"/>
            <a:ext cx="245533" cy="29633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dirty="0" smtClean="0">
                <a:solidFill>
                  <a:srgbClr val="002060"/>
                </a:solidFill>
              </a:rPr>
              <a:t>«Что изменилось»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825625"/>
            <a:ext cx="4307417" cy="4617508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Дети в течении 1 минуты запоминают картинки в пояске.  После чего взрослый  незаметно  заменяет  одну картинку (2,3, 4). Задача ребенка угадать, что изменилось.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3314" name="Picture 2" descr="E:\волшебный поясок\картинки\изменилось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69972" y="1847321"/>
            <a:ext cx="3542435" cy="4790546"/>
          </a:xfrm>
          <a:prstGeom prst="rect">
            <a:avLst/>
          </a:prstGeom>
          <a:noFill/>
        </p:spPr>
      </p:pic>
      <p:sp>
        <p:nvSpPr>
          <p:cNvPr id="5" name="Овал 4">
            <a:hlinkClick r:id="rId3" action="ppaction://hlinksldjump"/>
          </p:cNvPr>
          <p:cNvSpPr/>
          <p:nvPr/>
        </p:nvSpPr>
        <p:spPr>
          <a:xfrm>
            <a:off x="287867" y="6307667"/>
            <a:ext cx="245533" cy="29633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«Найди противоположность» </a:t>
            </a:r>
            <a:r>
              <a:rPr lang="en-US" sz="3600" dirty="0" smtClean="0">
                <a:solidFill>
                  <a:srgbClr val="002060"/>
                </a:solidFill>
              </a:rPr>
              <a:t/>
            </a:r>
            <a:br>
              <a:rPr lang="en-US" sz="3600" dirty="0" smtClean="0">
                <a:solidFill>
                  <a:srgbClr val="002060"/>
                </a:solidFill>
              </a:rPr>
            </a:br>
            <a:r>
              <a:rPr lang="en-US" sz="3600" dirty="0" smtClean="0"/>
              <a:t/>
            </a:r>
            <a:br>
              <a:rPr lang="en-US" sz="3600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825625"/>
            <a:ext cx="4519083" cy="4710642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В этой игре 10 пар карточек-противоположностей. 10 карточек расположены в кармашках. У каждого ребенка своя карточка.  Ребенку необходимо найти картинку-противоположность и закрыть своей.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7170" name="Picture 2" descr="E:\волшебный поясок\картинки\противоположност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01733" y="1811867"/>
            <a:ext cx="3497791" cy="4783666"/>
          </a:xfrm>
          <a:prstGeom prst="rect">
            <a:avLst/>
          </a:prstGeom>
          <a:noFill/>
        </p:spPr>
      </p:pic>
      <p:sp>
        <p:nvSpPr>
          <p:cNvPr id="5" name="Овал 4">
            <a:hlinkClick r:id="rId3" action="ppaction://hlinksldjump"/>
          </p:cNvPr>
          <p:cNvSpPr/>
          <p:nvPr/>
        </p:nvSpPr>
        <p:spPr>
          <a:xfrm>
            <a:off x="287867" y="6307667"/>
            <a:ext cx="245533" cy="29633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«Логическая цепочка»</a:t>
            </a:r>
            <a:r>
              <a:rPr lang="en-US" sz="3600" dirty="0" smtClean="0">
                <a:solidFill>
                  <a:srgbClr val="002060"/>
                </a:solidFill>
              </a:rPr>
              <a:t/>
            </a:r>
            <a:br>
              <a:rPr lang="en-US" sz="3600" dirty="0" smtClean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825624"/>
            <a:ext cx="4612217" cy="4930775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В этой игре у каждого ребенка своя карточка. В пояске только одна карточка. От нее дети выстраивают логическую цепочку , связывая каждую последующую карточку  с предыдущей по какому -либо признаку.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8434" name="Picture 2" descr="Картинки по запросу цепочка рисуно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5600" y="1824567"/>
            <a:ext cx="3412067" cy="4635500"/>
          </a:xfrm>
          <a:prstGeom prst="rect">
            <a:avLst/>
          </a:prstGeom>
          <a:noFill/>
        </p:spPr>
      </p:pic>
      <p:sp>
        <p:nvSpPr>
          <p:cNvPr id="5" name="Овал 4">
            <a:hlinkClick r:id="rId3" action="ppaction://hlinksldjump"/>
          </p:cNvPr>
          <p:cNvSpPr/>
          <p:nvPr/>
        </p:nvSpPr>
        <p:spPr>
          <a:xfrm>
            <a:off x="287867" y="6307667"/>
            <a:ext cx="245533" cy="29633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«Графический диктант»</a:t>
            </a:r>
            <a:r>
              <a:rPr lang="en-US" sz="3600" dirty="0" smtClean="0">
                <a:solidFill>
                  <a:srgbClr val="002060"/>
                </a:solidFill>
              </a:rPr>
              <a:t/>
            </a:r>
            <a:br>
              <a:rPr lang="en-US" sz="3600" dirty="0" smtClean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825624"/>
            <a:ext cx="4552950" cy="4702175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Нарисовать графический диктант без словесной инструкции по схемам-карточкам последовательно расположенным в кармашках пояска.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7410" name="Picture 2" descr="Картинки по запросу карандаш рисуно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0" y="2068511"/>
            <a:ext cx="3633910" cy="4222222"/>
          </a:xfrm>
          <a:prstGeom prst="rect">
            <a:avLst/>
          </a:prstGeom>
          <a:noFill/>
        </p:spPr>
      </p:pic>
      <p:sp>
        <p:nvSpPr>
          <p:cNvPr id="6" name="Овал 5">
            <a:hlinkClick r:id="rId3" action="ppaction://hlinksldjump"/>
          </p:cNvPr>
          <p:cNvSpPr/>
          <p:nvPr/>
        </p:nvSpPr>
        <p:spPr>
          <a:xfrm>
            <a:off x="287867" y="6307667"/>
            <a:ext cx="245533" cy="29633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sz="4800" b="1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</a:rPr>
              <a:t>Одна из важнейших задач воспитания маленького ребенка - развитие его ума,</a:t>
            </a:r>
          </a:p>
          <a:p>
            <a:pPr algn="ctr">
              <a:buNone/>
            </a:pPr>
            <a:r>
              <a:rPr lang="ru-RU" sz="4800" b="1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</a:rPr>
              <a:t> формирование таких мыслительных </a:t>
            </a:r>
          </a:p>
          <a:p>
            <a:pPr algn="ctr">
              <a:buNone/>
            </a:pPr>
            <a:r>
              <a:rPr lang="ru-RU" sz="4800" b="1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</a:rPr>
              <a:t>умений и способностей, которые </a:t>
            </a:r>
          </a:p>
          <a:p>
            <a:pPr algn="ctr">
              <a:buNone/>
            </a:pPr>
            <a:r>
              <a:rPr lang="ru-RU" sz="4800" b="1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</a:rPr>
              <a:t>позволяют легко осваивать новое. </a:t>
            </a:r>
          </a:p>
          <a:p>
            <a:pPr algn="ctr"/>
            <a:endParaRPr lang="ru-RU" sz="3600" b="1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19592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</a:rPr>
              <a:t>Советы по организации игр:</a:t>
            </a:r>
            <a:endParaRPr lang="ru-RU" sz="4400" b="1" dirty="0">
              <a:ln>
                <a:solidFill>
                  <a:schemeClr val="bg1"/>
                </a:solidFill>
              </a:ln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168400"/>
            <a:ext cx="7886700" cy="5008563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Может участвовать группа детей.</a:t>
            </a:r>
          </a:p>
          <a:p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Ведущим может быть взрослый или ребенок.</a:t>
            </a:r>
          </a:p>
          <a:p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Игра в парах «Учитель-Ученик», со сменой функции.</a:t>
            </a:r>
          </a:p>
          <a:p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зависимости от возраста детей можно вкладывать 6,8,10 картинок.</a:t>
            </a:r>
          </a:p>
          <a:p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Дети играют в «поясок» самостоятельно.</a:t>
            </a:r>
          </a:p>
          <a:p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«Поясок» может висеть на стене, лежать на полу или опоясывать одежду ведущего.</a:t>
            </a:r>
          </a:p>
          <a:p>
            <a:endParaRPr lang="ru-RU" sz="3200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0630" y="0"/>
            <a:ext cx="560493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получают </a:t>
            </a: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удовольствие </a:t>
            </a:r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600" y="1013936"/>
            <a:ext cx="39116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Дети: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от </a:t>
            </a:r>
            <a:r>
              <a:rPr lang="ru-RU" sz="2400" b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игрового </a:t>
            </a:r>
            <a:r>
              <a:rPr lang="ru-RU" sz="2400" b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действия – </a:t>
            </a:r>
            <a:r>
              <a:rPr lang="ru-RU" sz="2400" b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угадай; 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от </a:t>
            </a:r>
            <a:r>
              <a:rPr lang="ru-RU" sz="2400" b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радости думать </a:t>
            </a:r>
            <a:r>
              <a:rPr lang="ru-RU" sz="2400" b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самостоятельно; 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от </a:t>
            </a:r>
            <a:r>
              <a:rPr lang="ru-RU" sz="2400" b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азарта коллективной </a:t>
            </a:r>
            <a:r>
              <a:rPr lang="ru-RU" sz="2400" b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игры;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 от результативности;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от </a:t>
            </a:r>
            <a:r>
              <a:rPr lang="ru-RU" sz="2400" b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успешности.</a:t>
            </a:r>
            <a:endParaRPr lang="ru-RU" sz="2400" b="1" dirty="0">
              <a:solidFill>
                <a:srgbClr val="0099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178300" y="975563"/>
            <a:ext cx="474980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Взрослые: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от надежды что они научили детей задавать «Сильные» вопросы;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систематизировали знания детей по лексическим темам; способствовали развитию умения обобщать, сравнивать, анализировать;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помогли овладеть видовыми и родовыми понятиями;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содействовали развитию памяти и внимания.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ru-RU" sz="4000" dirty="0" smtClean="0"/>
          </a:p>
          <a:p>
            <a:pPr algn="ctr">
              <a:buNone/>
            </a:pPr>
            <a:endParaRPr lang="ru-RU" sz="4000" dirty="0" smtClean="0"/>
          </a:p>
          <a:p>
            <a:pPr algn="ctr">
              <a:buNone/>
            </a:pPr>
            <a:r>
              <a:rPr lang="ru-RU" sz="4000" b="1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000" b="1" dirty="0">
              <a:ln>
                <a:solidFill>
                  <a:schemeClr val="bg1"/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3317" y="466726"/>
            <a:ext cx="7886700" cy="1325563"/>
          </a:xfrm>
        </p:spPr>
        <p:txBody>
          <a:bodyPr/>
          <a:lstStyle/>
          <a:p>
            <a:r>
              <a:rPr lang="ru-RU" sz="3600" b="1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+mn-lt"/>
              </a:rPr>
              <a:t>Почемучка – двигатель прогресса. </a:t>
            </a:r>
            <a:br>
              <a:rPr lang="ru-RU" sz="3600" b="1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+mn-lt"/>
              </a:rPr>
            </a:br>
            <a:endParaRPr lang="ru-RU" b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</a:rPr>
              <a:t>Он взрослых изводил вопросом “Почему?”</a:t>
            </a:r>
          </a:p>
          <a:p>
            <a:pPr algn="ctr">
              <a:buNone/>
            </a:pPr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</a:rPr>
              <a:t>Его прозвали “Маленький философ”.</a:t>
            </a:r>
          </a:p>
          <a:p>
            <a:pPr algn="ctr">
              <a:buNone/>
            </a:pPr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</a:rPr>
              <a:t>Но только он подрос, как начали ему</a:t>
            </a:r>
          </a:p>
          <a:p>
            <a:pPr algn="ctr">
              <a:buNone/>
            </a:pPr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</a:rPr>
              <a:t>Преподносить ответы без вопросов.</a:t>
            </a:r>
          </a:p>
          <a:p>
            <a:pPr algn="ctr">
              <a:buNone/>
            </a:pPr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</a:rPr>
              <a:t>И с той поры он больше никому</a:t>
            </a:r>
          </a:p>
          <a:p>
            <a:pPr algn="ctr">
              <a:buNone/>
            </a:pPr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</a:rPr>
              <a:t>Не задает вопроса “Почему?”.</a:t>
            </a:r>
          </a:p>
          <a:p>
            <a:pPr algn="ctr">
              <a:buNone/>
            </a:pPr>
            <a:endParaRPr lang="ru-RU" sz="3200" b="1" dirty="0" smtClean="0">
              <a:ln>
                <a:solidFill>
                  <a:schemeClr val="bg1"/>
                </a:solidFill>
              </a:ln>
              <a:solidFill>
                <a:srgbClr val="002060"/>
              </a:solidFill>
            </a:endParaRPr>
          </a:p>
          <a:p>
            <a:pPr algn="ctr">
              <a:buNone/>
            </a:pPr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Вопрос – показатель                      самостоятельности мышления.</a:t>
            </a:r>
          </a:p>
          <a:p>
            <a:pPr algn="ctr">
              <a:buNone/>
            </a:pPr>
            <a:endParaRPr lang="ru-RU" sz="3200" b="1" dirty="0" smtClean="0">
              <a:ln>
                <a:solidFill>
                  <a:schemeClr val="bg1"/>
                </a:solidFill>
              </a:ln>
              <a:solidFill>
                <a:srgbClr val="002060"/>
              </a:solidFill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Современные логико-математические игры разнообразны: </a:t>
            </a:r>
            <a:br>
              <a:rPr lang="ru-RU" b="1" dirty="0" smtClean="0">
                <a:solidFill>
                  <a:srgbClr val="002060"/>
                </a:solidFill>
              </a:rPr>
            </a:b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002060"/>
                </a:solidFill>
              </a:rPr>
              <a:t>«Сделай сам»</a:t>
            </a:r>
          </a:p>
          <a:p>
            <a:r>
              <a:rPr lang="ru-RU" sz="3200" dirty="0" smtClean="0">
                <a:solidFill>
                  <a:srgbClr val="002060"/>
                </a:solidFill>
              </a:rPr>
              <a:t>«</a:t>
            </a:r>
            <a:r>
              <a:rPr lang="ru-RU" sz="3200" dirty="0" err="1" smtClean="0">
                <a:solidFill>
                  <a:srgbClr val="002060"/>
                </a:solidFill>
              </a:rPr>
              <a:t>Уникуб</a:t>
            </a:r>
            <a:r>
              <a:rPr lang="ru-RU" sz="3200" dirty="0" smtClean="0">
                <a:solidFill>
                  <a:srgbClr val="002060"/>
                </a:solidFill>
              </a:rPr>
              <a:t>»</a:t>
            </a:r>
          </a:p>
          <a:p>
            <a:r>
              <a:rPr lang="ru-RU" sz="3200" dirty="0" smtClean="0">
                <a:solidFill>
                  <a:srgbClr val="002060"/>
                </a:solidFill>
              </a:rPr>
              <a:t>«Кубики для всех»</a:t>
            </a:r>
          </a:p>
          <a:p>
            <a:r>
              <a:rPr lang="ru-RU" sz="3200" dirty="0" smtClean="0">
                <a:solidFill>
                  <a:srgbClr val="002060"/>
                </a:solidFill>
              </a:rPr>
              <a:t> </a:t>
            </a:r>
            <a:r>
              <a:rPr lang="ru-RU" sz="3200" dirty="0" smtClean="0">
                <a:solidFill>
                  <a:srgbClr val="002060"/>
                </a:solidFill>
              </a:rPr>
              <a:t>«Дроби»</a:t>
            </a:r>
          </a:p>
          <a:p>
            <a:r>
              <a:rPr lang="ru-RU" sz="3200" dirty="0" smtClean="0">
                <a:solidFill>
                  <a:srgbClr val="002060"/>
                </a:solidFill>
              </a:rPr>
              <a:t> «Палочки </a:t>
            </a:r>
            <a:r>
              <a:rPr lang="ru-RU" sz="3200" dirty="0" err="1" smtClean="0">
                <a:solidFill>
                  <a:srgbClr val="002060"/>
                </a:solidFill>
              </a:rPr>
              <a:t>Кюизенера</a:t>
            </a:r>
            <a:r>
              <a:rPr lang="ru-RU" sz="3200" dirty="0" smtClean="0">
                <a:solidFill>
                  <a:srgbClr val="002060"/>
                </a:solidFill>
              </a:rPr>
              <a:t>»</a:t>
            </a:r>
          </a:p>
          <a:p>
            <a:r>
              <a:rPr lang="ru-RU" sz="3200" dirty="0" smtClean="0">
                <a:solidFill>
                  <a:srgbClr val="002060"/>
                </a:solidFill>
              </a:rPr>
              <a:t> «Блоки </a:t>
            </a:r>
            <a:r>
              <a:rPr lang="ru-RU" sz="3200" dirty="0" err="1" smtClean="0">
                <a:solidFill>
                  <a:srgbClr val="002060"/>
                </a:solidFill>
              </a:rPr>
              <a:t>Дьенеша</a:t>
            </a:r>
            <a:r>
              <a:rPr lang="ru-RU" sz="3200" dirty="0" smtClean="0">
                <a:solidFill>
                  <a:srgbClr val="002060"/>
                </a:solidFill>
              </a:rPr>
              <a:t>»</a:t>
            </a:r>
          </a:p>
          <a:p>
            <a:r>
              <a:rPr lang="ru-RU" sz="3200" dirty="0" smtClean="0">
                <a:solidFill>
                  <a:srgbClr val="002060"/>
                </a:solidFill>
              </a:rPr>
              <a:t> «Игровой квадрат»</a:t>
            </a:r>
          </a:p>
          <a:p>
            <a:r>
              <a:rPr lang="ru-RU" sz="3200" dirty="0" smtClean="0">
                <a:solidFill>
                  <a:srgbClr val="002060"/>
                </a:solidFill>
              </a:rPr>
              <a:t> «</a:t>
            </a:r>
            <a:r>
              <a:rPr lang="ru-RU" sz="3200" dirty="0" err="1" smtClean="0">
                <a:solidFill>
                  <a:srgbClr val="002060"/>
                </a:solidFill>
              </a:rPr>
              <a:t>Танграм</a:t>
            </a:r>
            <a:r>
              <a:rPr lang="ru-RU" sz="3200" dirty="0" smtClean="0">
                <a:solidFill>
                  <a:srgbClr val="002060"/>
                </a:solidFill>
              </a:rPr>
              <a:t>»</a:t>
            </a:r>
          </a:p>
          <a:p>
            <a:r>
              <a:rPr lang="ru-RU" sz="3200" dirty="0" smtClean="0">
                <a:solidFill>
                  <a:srgbClr val="002060"/>
                </a:solidFill>
              </a:rPr>
              <a:t> «Сложи узор» и другие.</a:t>
            </a:r>
          </a:p>
          <a:p>
            <a:pPr>
              <a:buNone/>
            </a:pP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7117" y="0"/>
            <a:ext cx="7886700" cy="1325563"/>
          </a:xfrm>
          <a:noFill/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ru-RU" sz="4400" b="1" i="1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</a:rPr>
              <a:t>«Волшебный поясок»</a:t>
            </a:r>
            <a:endParaRPr lang="ru-RU" sz="4400" b="1" i="1" dirty="0">
              <a:ln>
                <a:solidFill>
                  <a:schemeClr val="bg1"/>
                </a:solidFill>
              </a:ln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9250" y="2181225"/>
            <a:ext cx="3858683" cy="4351338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3200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</a:rPr>
              <a:t>  Версия “</a:t>
            </a:r>
            <a:r>
              <a:rPr lang="ru-RU" sz="3200" dirty="0" err="1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</a:rPr>
              <a:t>ДА-НЕТки</a:t>
            </a:r>
            <a:r>
              <a:rPr lang="ru-RU" sz="3200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</a:rPr>
              <a:t>” – игра “Волшебный поясок”, которая учит точно задавать вопросы и попутно развивает другие интеллектуальные умения: </a:t>
            </a:r>
            <a:r>
              <a:rPr lang="ru-RU" sz="3200" dirty="0" smtClean="0">
                <a:solidFill>
                  <a:srgbClr val="002060"/>
                </a:solidFill>
              </a:rPr>
              <a:t>видеть проблему, выдвигать гипотезу, давать определения, делать выводы, доказывать и защищать идеи.</a:t>
            </a:r>
            <a:endParaRPr lang="ru-RU" sz="3200" dirty="0" smtClean="0">
              <a:ln>
                <a:solidFill>
                  <a:schemeClr val="bg1"/>
                </a:solidFill>
              </a:ln>
              <a:solidFill>
                <a:srgbClr val="002060"/>
              </a:solidFill>
            </a:endParaRPr>
          </a:p>
        </p:txBody>
      </p:sp>
      <p:pic>
        <p:nvPicPr>
          <p:cNvPr id="5" name="Picture 4" descr="C:\Users\Ольга\Desktop\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71964" y="1876419"/>
            <a:ext cx="4365635" cy="43656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</a:rPr>
              <a:t>В ходе использования «Волшебного пояска» возникли дополнения комплекта.</a:t>
            </a:r>
            <a:endParaRPr lang="ru-RU" sz="3600" b="1" dirty="0">
              <a:ln>
                <a:solidFill>
                  <a:schemeClr val="bg1"/>
                </a:solidFill>
              </a:ln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3000" dirty="0" smtClean="0">
                <a:solidFill>
                  <a:srgbClr val="002060"/>
                </a:solidFill>
              </a:rPr>
              <a:t> </a:t>
            </a:r>
            <a:r>
              <a:rPr lang="ru-RU" sz="3000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</a:rPr>
              <a:t>Для каждой игры  были подобраны «картинки- символы».</a:t>
            </a:r>
          </a:p>
          <a:p>
            <a:pPr>
              <a:buFont typeface="Wingdings" pitchFamily="2" charset="2"/>
              <a:buChar char="§"/>
            </a:pPr>
            <a:r>
              <a:rPr lang="ru-RU" sz="3000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</a:rPr>
              <a:t> Для самостоятельного выбора игры детям сделаны 2 кубика, на сторонах которых расположены «картинки- символы». </a:t>
            </a:r>
          </a:p>
          <a:p>
            <a:pPr>
              <a:buFont typeface="Wingdings" pitchFamily="2" charset="2"/>
              <a:buChar char="§"/>
            </a:pPr>
            <a:r>
              <a:rPr lang="ru-RU" sz="3000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</a:rPr>
              <a:t>  «Найди противоположность», «Логическая цепочка», «Графический диктант».</a:t>
            </a:r>
            <a:endParaRPr lang="en-US" sz="3000" dirty="0" smtClean="0">
              <a:ln>
                <a:solidFill>
                  <a:schemeClr val="bg1"/>
                </a:solidFill>
              </a:ln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sz="4000" b="1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§"/>
            </a:pPr>
            <a:endParaRPr lang="en-US" sz="4000" b="1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§"/>
            </a:pP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4716" y="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</a:rPr>
              <a:t>Что такое пояс? </a:t>
            </a:r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</a:rPr>
              <a:t>(В.И.Даль)</a:t>
            </a:r>
            <a:endParaRPr lang="ru-RU" sz="3200" b="1" dirty="0">
              <a:ln>
                <a:solidFill>
                  <a:schemeClr val="bg1"/>
                </a:solidFill>
              </a:ln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851" y="1724024"/>
            <a:ext cx="3757082" cy="4879976"/>
          </a:xfrm>
        </p:spPr>
        <p:txBody>
          <a:bodyPr>
            <a:normAutofit fontScale="92500" lnSpcReduction="10000"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Обвязка, полоса вокруг чего-либо; чем повязываются поперек стану, подвязывают на себе одежу; опояска, подпояска, кушак; поясок, нитяный, плетеный, коим опоясываются крестьяне по рубахе.  </a:t>
            </a:r>
          </a:p>
          <a:p>
            <a:r>
              <a:rPr lang="ru-RU" sz="2800" dirty="0" smtClean="0">
                <a:solidFill>
                  <a:srgbClr val="002060"/>
                </a:solidFill>
              </a:rPr>
              <a:t>Горный пояс, хребет гор; Уральский хребет на севере называется Камнем и Поясом. </a:t>
            </a:r>
          </a:p>
          <a:p>
            <a:endParaRPr lang="ru-RU" dirty="0"/>
          </a:p>
        </p:txBody>
      </p:sp>
      <p:pic>
        <p:nvPicPr>
          <p:cNvPr id="1026" name="Picture 2" descr="Картинки по запросу пояс русский костюм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37642" y="1742987"/>
            <a:ext cx="3891492" cy="2227879"/>
          </a:xfrm>
          <a:prstGeom prst="rect">
            <a:avLst/>
          </a:prstGeom>
          <a:noFill/>
        </p:spPr>
      </p:pic>
      <p:pic>
        <p:nvPicPr>
          <p:cNvPr id="1028" name="Picture 4" descr="Картинки по запросу уральский хребет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19133" y="4185207"/>
            <a:ext cx="3869265" cy="24272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516" y="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</a:rPr>
              <a:t>Что такое пояс? </a:t>
            </a:r>
            <a:r>
              <a:rPr lang="ru-RU" sz="3200" b="1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</a:rPr>
              <a:t>(С.И.Ожегов)</a:t>
            </a:r>
            <a:endParaRPr lang="ru-RU" sz="3200" b="1" dirty="0">
              <a:ln>
                <a:solidFill>
                  <a:schemeClr val="bg1"/>
                </a:solidFill>
              </a:ln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0182" y="1656292"/>
            <a:ext cx="7863417" cy="1874308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Выделяемая по какому-нибудь признаку часть земной поверхности между какими-нибудь  параллелями или между двумя меридианами. Тропический пояс. Часовой пояс. </a:t>
            </a:r>
          </a:p>
          <a:p>
            <a:endParaRPr lang="ru-RU" sz="2800" dirty="0"/>
          </a:p>
        </p:txBody>
      </p:sp>
      <p:pic>
        <p:nvPicPr>
          <p:cNvPr id="4" name="Рисунок 3" descr="пояс1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5466" y="2853267"/>
            <a:ext cx="6231467" cy="43412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914</TotalTime>
  <Words>1030</Words>
  <Application>Microsoft Office PowerPoint</Application>
  <PresentationFormat>Экран (4:3)</PresentationFormat>
  <Paragraphs>160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      Мастер-класс на тему: Логико-математические игры как средство развития логического мышления у дошкольников.  Игра «Волшебный поясок».  </vt:lpstr>
      <vt:lpstr>Слайд 2</vt:lpstr>
      <vt:lpstr>Слайд 3</vt:lpstr>
      <vt:lpstr>Почемучка – двигатель прогресса.  </vt:lpstr>
      <vt:lpstr>Современные логико-математические игры разнообразны:  </vt:lpstr>
      <vt:lpstr>«Волшебный поясок»</vt:lpstr>
      <vt:lpstr>В ходе использования «Волшебного пояска» возникли дополнения комплекта.</vt:lpstr>
      <vt:lpstr>Что такое пояс? (В.И.Даль)</vt:lpstr>
      <vt:lpstr>Что такое пояс? (С.И.Ожегов)</vt:lpstr>
      <vt:lpstr>Слайд 10</vt:lpstr>
      <vt:lpstr>Игры «ДА-НЕТки"</vt:lpstr>
      <vt:lpstr>Игры-вопросы</vt:lpstr>
      <vt:lpstr>Игры-вопросы</vt:lpstr>
      <vt:lpstr>Игры(не входят в комплект)</vt:lpstr>
      <vt:lpstr>«Отгадай» </vt:lpstr>
      <vt:lpstr>«Окрошка» </vt:lpstr>
      <vt:lpstr>«Угадай по части» </vt:lpstr>
      <vt:lpstr>«Угадай по функции» </vt:lpstr>
      <vt:lpstr>«Где живет» </vt:lpstr>
      <vt:lpstr>«Сколько» </vt:lpstr>
      <vt:lpstr>«Молчанка»  </vt:lpstr>
      <vt:lpstr>«Шестерка слуг»  </vt:lpstr>
      <vt:lpstr>«Чем больше, тем лучше».</vt:lpstr>
      <vt:lpstr>«Чего не стало» </vt:lpstr>
      <vt:lpstr>«Отгадай с трех раз» </vt:lpstr>
      <vt:lpstr>«Что изменилось»</vt:lpstr>
      <vt:lpstr>«Найди противоположность»   </vt:lpstr>
      <vt:lpstr>«Логическая цепочка» </vt:lpstr>
      <vt:lpstr>«Графический диктант» </vt:lpstr>
      <vt:lpstr>Советы по организации игр:</vt:lpstr>
      <vt:lpstr>Слайд 31</vt:lpstr>
      <vt:lpstr>Слайд 32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User</cp:lastModifiedBy>
  <cp:revision>162</cp:revision>
  <dcterms:created xsi:type="dcterms:W3CDTF">2014-11-21T11:00:06Z</dcterms:created>
  <dcterms:modified xsi:type="dcterms:W3CDTF">2018-02-05T05:08:37Z</dcterms:modified>
</cp:coreProperties>
</file>