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59" r:id="rId6"/>
    <p:sldId id="261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71" r:id="rId18"/>
    <p:sldId id="273" r:id="rId19"/>
    <p:sldId id="274" r:id="rId20"/>
    <p:sldId id="275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8D6-F6FF-4435-9869-9D12208D68D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612-FFF8-4BEC-8FC8-3A5781A02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8D6-F6FF-4435-9869-9D12208D68D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612-FFF8-4BEC-8FC8-3A5781A02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8D6-F6FF-4435-9869-9D12208D68D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612-FFF8-4BEC-8FC8-3A5781A02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8D6-F6FF-4435-9869-9D12208D68D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612-FFF8-4BEC-8FC8-3A5781A02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8D6-F6FF-4435-9869-9D12208D68D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612-FFF8-4BEC-8FC8-3A5781A02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8D6-F6FF-4435-9869-9D12208D68D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612-FFF8-4BEC-8FC8-3A5781A02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8D6-F6FF-4435-9869-9D12208D68D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612-FFF8-4BEC-8FC8-3A5781A02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8D6-F6FF-4435-9869-9D12208D68D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612-FFF8-4BEC-8FC8-3A5781A02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8D6-F6FF-4435-9869-9D12208D68D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612-FFF8-4BEC-8FC8-3A5781A023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178563" y="250009"/>
            <a:ext cx="8786874" cy="63579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 cap="rnd" cmpd="tri">
            <a:solidFill>
              <a:srgbClr val="7030A0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8D6-F6FF-4435-9869-9D12208D68D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612-FFF8-4BEC-8FC8-3A5781A02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8D6-F6FF-4435-9869-9D12208D68D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A0612-FFF8-4BEC-8FC8-3A5781A02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B58D6-F6FF-4435-9869-9D12208D68D5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A0612-FFF8-4BEC-8FC8-3A5781A02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3.wav"/><Relationship Id="rId7" Type="http://schemas.openxmlformats.org/officeDocument/2006/relationships/slide" Target="slide2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7.wav"/><Relationship Id="rId7" Type="http://schemas.openxmlformats.org/officeDocument/2006/relationships/slide" Target="slide2.xml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audio" Target="../media/audio18.wav"/><Relationship Id="rId4" Type="http://schemas.openxmlformats.org/officeDocument/2006/relationships/audio" Target="../media/audio1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4.wav"/><Relationship Id="rId7" Type="http://schemas.openxmlformats.org/officeDocument/2006/relationships/slide" Target="slide2.xml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0.wav"/><Relationship Id="rId7" Type="http://schemas.openxmlformats.org/officeDocument/2006/relationships/slide" Target="slide2.xml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audio" Target="../media/audio15.wav"/><Relationship Id="rId4" Type="http://schemas.openxmlformats.org/officeDocument/2006/relationships/audio" Target="../media/audio1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20.wav"/><Relationship Id="rId7" Type="http://schemas.openxmlformats.org/officeDocument/2006/relationships/slide" Target="slide2.xml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audio" Target="../media/audio7.wav"/><Relationship Id="rId4" Type="http://schemas.openxmlformats.org/officeDocument/2006/relationships/audio" Target="../media/audio2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0.wav"/><Relationship Id="rId3" Type="http://schemas.openxmlformats.org/officeDocument/2006/relationships/audio" Target="../media/audio25.wav"/><Relationship Id="rId7" Type="http://schemas.openxmlformats.org/officeDocument/2006/relationships/audio" Target="../media/audio29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8.wav"/><Relationship Id="rId5" Type="http://schemas.openxmlformats.org/officeDocument/2006/relationships/audio" Target="../media/audio27.wav"/><Relationship Id="rId10" Type="http://schemas.openxmlformats.org/officeDocument/2006/relationships/slide" Target="slide2.xml"/><Relationship Id="rId4" Type="http://schemas.openxmlformats.org/officeDocument/2006/relationships/audio" Target="../media/audio26.wav"/><Relationship Id="rId9" Type="http://schemas.openxmlformats.org/officeDocument/2006/relationships/audio" Target="../media/audio3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audio" Target="../media/audio33.wav"/><Relationship Id="rId21" Type="http://schemas.openxmlformats.org/officeDocument/2006/relationships/image" Target="../media/image44.jpeg"/><Relationship Id="rId7" Type="http://schemas.openxmlformats.org/officeDocument/2006/relationships/audio" Target="../media/audio37.wav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audio" Target="../media/audio32.wav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6.wav"/><Relationship Id="rId11" Type="http://schemas.openxmlformats.org/officeDocument/2006/relationships/audio" Target="../media/audio40.wav"/><Relationship Id="rId5" Type="http://schemas.openxmlformats.org/officeDocument/2006/relationships/audio" Target="../media/audio35.wav"/><Relationship Id="rId15" Type="http://schemas.openxmlformats.org/officeDocument/2006/relationships/image" Target="../media/image38.jpeg"/><Relationship Id="rId10" Type="http://schemas.openxmlformats.org/officeDocument/2006/relationships/audio" Target="../media/audio39.wav"/><Relationship Id="rId19" Type="http://schemas.openxmlformats.org/officeDocument/2006/relationships/image" Target="../media/image42.png"/><Relationship Id="rId4" Type="http://schemas.openxmlformats.org/officeDocument/2006/relationships/audio" Target="../media/audio34.wav"/><Relationship Id="rId9" Type="http://schemas.openxmlformats.org/officeDocument/2006/relationships/audio" Target="../media/audio5.wav"/><Relationship Id="rId14" Type="http://schemas.openxmlformats.org/officeDocument/2006/relationships/image" Target="../media/image37.jpeg"/><Relationship Id="rId22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2.wav"/><Relationship Id="rId7" Type="http://schemas.openxmlformats.org/officeDocument/2006/relationships/image" Target="../media/image45.jpeg"/><Relationship Id="rId2" Type="http://schemas.openxmlformats.org/officeDocument/2006/relationships/audio" Target="../media/audio4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44.wav"/><Relationship Id="rId4" Type="http://schemas.openxmlformats.org/officeDocument/2006/relationships/audio" Target="../media/audio4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2.wav"/><Relationship Id="rId7" Type="http://schemas.openxmlformats.org/officeDocument/2006/relationships/image" Target="../media/image45.jpeg"/><Relationship Id="rId2" Type="http://schemas.openxmlformats.org/officeDocument/2006/relationships/audio" Target="../media/audio4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44.wav"/><Relationship Id="rId4" Type="http://schemas.openxmlformats.org/officeDocument/2006/relationships/audio" Target="../media/audio4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2.wav"/><Relationship Id="rId7" Type="http://schemas.openxmlformats.org/officeDocument/2006/relationships/image" Target="../media/image45.jpeg"/><Relationship Id="rId2" Type="http://schemas.openxmlformats.org/officeDocument/2006/relationships/audio" Target="../media/audio4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44.wav"/><Relationship Id="rId4" Type="http://schemas.openxmlformats.org/officeDocument/2006/relationships/audio" Target="../media/audio4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audio" Target="../media/audio6.wav"/><Relationship Id="rId7" Type="http://schemas.openxmlformats.org/officeDocument/2006/relationships/slide" Target="slide2.xml"/><Relationship Id="rId12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11" Type="http://schemas.openxmlformats.org/officeDocument/2006/relationships/image" Target="../media/image18.jpeg"/><Relationship Id="rId5" Type="http://schemas.openxmlformats.org/officeDocument/2006/relationships/audio" Target="../media/audio8.wav"/><Relationship Id="rId10" Type="http://schemas.openxmlformats.org/officeDocument/2006/relationships/image" Target="../media/image17.jpeg"/><Relationship Id="rId4" Type="http://schemas.openxmlformats.org/officeDocument/2006/relationships/audio" Target="../media/audio7.wav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3101" y="6215058"/>
            <a:ext cx="5077798" cy="64294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941168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Суркова Татьяна Геннадьевна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11952" y="6391648"/>
            <a:ext cx="432048" cy="46635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rId2" action="ppaction://hlinksldjump" highlightClick="1"/>
          </p:cNvPr>
          <p:cNvSpPr/>
          <p:nvPr/>
        </p:nvSpPr>
        <p:spPr>
          <a:xfrm>
            <a:off x="8100392" y="6391648"/>
            <a:ext cx="432048" cy="466352"/>
          </a:xfrm>
          <a:prstGeom prst="actionButtonInformation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безопасности дома, на улице, в лесу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0572b36aa3feb7c6fda2210daa05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83" r="5171"/>
          <a:stretch>
            <a:fillRect/>
          </a:stretch>
        </p:blipFill>
        <p:spPr>
          <a:xfrm>
            <a:off x="0" y="4357694"/>
            <a:ext cx="1928794" cy="2500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71480"/>
            <a:ext cx="8643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Сколько секций у пешеходного светофора?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57224" y="2571744"/>
            <a:ext cx="1343028" cy="13430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1</a:t>
            </a:r>
            <a:endParaRPr lang="ru-RU" sz="96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62237" y="3381375"/>
            <a:ext cx="1343028" cy="13430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2</a:t>
            </a:r>
            <a:endParaRPr lang="ru-RU" sz="96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67250" y="4191006"/>
            <a:ext cx="1343028" cy="13430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3</a:t>
            </a:r>
            <a:endParaRPr lang="ru-RU" sz="96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72264" y="5000636"/>
            <a:ext cx="1343028" cy="13430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4</a:t>
            </a:r>
            <a:endParaRPr lang="ru-RU" sz="96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9" name="Рисунок 8" descr="img2297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1785926"/>
            <a:ext cx="1714512" cy="2932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4.46809E-6 L 0.11667 -0.1644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0572b36aa3feb7c6fda2210daa05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83" r="1659"/>
          <a:stretch>
            <a:fillRect/>
          </a:stretch>
        </p:blipFill>
        <p:spPr>
          <a:xfrm>
            <a:off x="0" y="4357694"/>
            <a:ext cx="2000232" cy="2500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857232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Что означает этот запрещающий знак?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330026694634_43666104_kirpich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357166"/>
            <a:ext cx="2524750" cy="25431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4546" y="3071810"/>
            <a:ext cx="642942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Движение запрещёно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905253"/>
            <a:ext cx="642942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Въезд запрещён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738696"/>
            <a:ext cx="642942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Обгон запрещён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5572140"/>
            <a:ext cx="642942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Остановка запрещёна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ы меня огорчаеш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 непра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правиль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-2.82146E-6 L -0.16458 -0.1739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0572b36aa3feb7c6fda2210daa05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83" r="1659"/>
          <a:stretch>
            <a:fillRect/>
          </a:stretch>
        </p:blipFill>
        <p:spPr>
          <a:xfrm>
            <a:off x="0" y="4357694"/>
            <a:ext cx="2000232" cy="2500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28604"/>
            <a:ext cx="6143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Что означает этот предупреждающий знак?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330026694634_666273_peshexod3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357166"/>
            <a:ext cx="2271714" cy="21402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4546" y="3071810"/>
            <a:ext cx="642942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Пешеходный переход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905253"/>
            <a:ext cx="642942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Дорожные работы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738696"/>
            <a:ext cx="642942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Опасный поворот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5572140"/>
            <a:ext cx="642942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Дети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ы ошиб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-3.53377E-6 L -0.18819 -0.395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0572b36aa3feb7c6fda2210daa05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83" r="1659"/>
          <a:stretch>
            <a:fillRect/>
          </a:stretch>
        </p:blipFill>
        <p:spPr>
          <a:xfrm>
            <a:off x="0" y="4357694"/>
            <a:ext cx="2000232" cy="2500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57864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Что означает этот предписывающий знак?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330026694634_66125_peshexod-2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428604"/>
            <a:ext cx="2000264" cy="2068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2571744"/>
            <a:ext cx="642942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Велосипедная дорожка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524251"/>
            <a:ext cx="642942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Круговое движение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4476758"/>
            <a:ext cx="642942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Пешеходный переход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5429264"/>
            <a:ext cx="6429420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Движение прямо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9.3432E-7 L -0.12535 -0.2257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0572b36aa3feb7c6fda2210daa05f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83" r="5171"/>
          <a:stretch>
            <a:fillRect/>
          </a:stretch>
        </p:blipFill>
        <p:spPr>
          <a:xfrm>
            <a:off x="0" y="4357694"/>
            <a:ext cx="1928794" cy="2500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41" y="500042"/>
            <a:ext cx="8929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До какого возраста детям нельзя выезжать на велосипеде на проезжую часть?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Управляющая кнопка: домой 3">
            <a:hlinkClick r:id="rId7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857496"/>
            <a:ext cx="257176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До 6 лет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5482" y="3786190"/>
            <a:ext cx="2762269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До 12 лет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5180" y="4714884"/>
            <a:ext cx="2809894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До 14 лет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5643578"/>
            <a:ext cx="2857520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До 16 лет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9" name="Рисунок 8" descr="bicyclist clipart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2500306"/>
            <a:ext cx="2357454" cy="252041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Совершенно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3.80204E-6 L -0.01823 -0.2393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8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61863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Можно – нельзя в природе</a:t>
            </a:r>
            <a:endParaRPr lang="ru-RU" sz="2400" b="1" dirty="0"/>
          </a:p>
        </p:txBody>
      </p:sp>
      <p:pic>
        <p:nvPicPr>
          <p:cNvPr id="3" name="Рисунок 2" descr="http://lepszytrener.pl/media/cache/thumb315x205/articles/images/369-article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259" y="1124744"/>
            <a:ext cx="244827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dettol.afisha.ru/media/images/0c1ea84f2421dd82bcc53f7493202167ddef4ff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208823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wifeonthego.com/wp-content/uploads/sites/180/2014/09/dreamstime_xs_23967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284984"/>
            <a:ext cx="216024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kurort-news.ru/icon/news2/225x150/33957_14683290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941168"/>
            <a:ext cx="237626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www.qafactory.ru/lsilucmile/294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268760"/>
            <a:ext cx="266429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turlosenok.ru/wp-content/uploads/2012/05/0_6d3cc_78bf13e6_orig-300x22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924944"/>
            <a:ext cx="2736304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900igr.net/up/datai/113000/0026-028-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399767"/>
            <a:ext cx="19442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5-конечная звезда 9"/>
          <p:cNvSpPr/>
          <p:nvPr/>
        </p:nvSpPr>
        <p:spPr>
          <a:xfrm>
            <a:off x="5076056" y="4725144"/>
            <a:ext cx="1584176" cy="16561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040052" y="1196752"/>
            <a:ext cx="1584176" cy="16561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678655" y="3087199"/>
            <a:ext cx="1584176" cy="16561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Группа 111"/>
          <p:cNvGrpSpPr/>
          <p:nvPr/>
        </p:nvGrpSpPr>
        <p:grpSpPr>
          <a:xfrm>
            <a:off x="1357290" y="714356"/>
            <a:ext cx="7129506" cy="4000528"/>
            <a:chOff x="1357290" y="428604"/>
            <a:chExt cx="7701010" cy="4643470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1357290" y="428604"/>
              <a:ext cx="7701010" cy="4643470"/>
              <a:chOff x="1357290" y="428604"/>
              <a:chExt cx="7701010" cy="4643470"/>
            </a:xfrm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1357290" y="428604"/>
                <a:ext cx="7701010" cy="4643470"/>
                <a:chOff x="1357290" y="428604"/>
                <a:chExt cx="7701010" cy="4643470"/>
              </a:xfrm>
            </p:grpSpPr>
            <p:grpSp>
              <p:nvGrpSpPr>
                <p:cNvPr id="71" name="Группа 70"/>
                <p:cNvGrpSpPr/>
                <p:nvPr/>
              </p:nvGrpSpPr>
              <p:grpSpPr>
                <a:xfrm>
                  <a:off x="1357290" y="428604"/>
                  <a:ext cx="7701010" cy="3571900"/>
                  <a:chOff x="1357290" y="428604"/>
                  <a:chExt cx="7701010" cy="3571900"/>
                </a:xfrm>
              </p:grpSpPr>
              <p:grpSp>
                <p:nvGrpSpPr>
                  <p:cNvPr id="55" name="Группа 54"/>
                  <p:cNvGrpSpPr/>
                  <p:nvPr/>
                </p:nvGrpSpPr>
                <p:grpSpPr>
                  <a:xfrm>
                    <a:off x="3500430" y="428604"/>
                    <a:ext cx="5557870" cy="3571900"/>
                    <a:chOff x="3500430" y="428604"/>
                    <a:chExt cx="5557870" cy="3571900"/>
                  </a:xfrm>
                </p:grpSpPr>
                <p:grpSp>
                  <p:nvGrpSpPr>
                    <p:cNvPr id="46" name="Группа 45"/>
                    <p:cNvGrpSpPr/>
                    <p:nvPr/>
                  </p:nvGrpSpPr>
                  <p:grpSpPr>
                    <a:xfrm>
                      <a:off x="3500430" y="428604"/>
                      <a:ext cx="5557870" cy="3571900"/>
                      <a:chOff x="3500430" y="428604"/>
                      <a:chExt cx="5557870" cy="3571900"/>
                    </a:xfrm>
                  </p:grpSpPr>
                  <p:sp>
                    <p:nvSpPr>
                      <p:cNvPr id="2" name="Прямоугольник 1"/>
                      <p:cNvSpPr/>
                      <p:nvPr/>
                    </p:nvSpPr>
                    <p:spPr>
                      <a:xfrm>
                        <a:off x="3500430" y="42860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" name="Прямоугольник 2"/>
                      <p:cNvSpPr/>
                      <p:nvPr/>
                    </p:nvSpPr>
                    <p:spPr>
                      <a:xfrm>
                        <a:off x="3929058" y="42860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" name="Прямоугольник 3"/>
                      <p:cNvSpPr/>
                      <p:nvPr/>
                    </p:nvSpPr>
                    <p:spPr>
                      <a:xfrm>
                        <a:off x="4357686" y="42860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" name="Прямоугольник 4"/>
                      <p:cNvSpPr/>
                      <p:nvPr/>
                    </p:nvSpPr>
                    <p:spPr>
                      <a:xfrm>
                        <a:off x="4786314" y="42860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" name="Прямоугольник 5"/>
                      <p:cNvSpPr/>
                      <p:nvPr/>
                    </p:nvSpPr>
                    <p:spPr>
                      <a:xfrm>
                        <a:off x="5214942" y="42860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" name="Прямоугольник 6"/>
                      <p:cNvSpPr/>
                      <p:nvPr/>
                    </p:nvSpPr>
                    <p:spPr>
                      <a:xfrm>
                        <a:off x="5643570" y="42860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" name="Прямоугольник 7"/>
                      <p:cNvSpPr/>
                      <p:nvPr/>
                    </p:nvSpPr>
                    <p:spPr>
                      <a:xfrm>
                        <a:off x="6072198" y="42860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9" name="Прямоугольник 8"/>
                      <p:cNvSpPr/>
                      <p:nvPr/>
                    </p:nvSpPr>
                    <p:spPr>
                      <a:xfrm>
                        <a:off x="6500826" y="42860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0" name="Прямоугольник 9"/>
                      <p:cNvSpPr/>
                      <p:nvPr/>
                    </p:nvSpPr>
                    <p:spPr>
                      <a:xfrm>
                        <a:off x="6929454" y="42860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11" name="Прямоугольник 10"/>
                      <p:cNvSpPr/>
                      <p:nvPr/>
                    </p:nvSpPr>
                    <p:spPr>
                      <a:xfrm>
                        <a:off x="7358082" y="42860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5" name="Прямоугольник 24"/>
                      <p:cNvSpPr/>
                      <p:nvPr/>
                    </p:nvSpPr>
                    <p:spPr>
                      <a:xfrm>
                        <a:off x="5643570" y="78579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6" name="Прямоугольник 25"/>
                      <p:cNvSpPr/>
                      <p:nvPr/>
                    </p:nvSpPr>
                    <p:spPr>
                      <a:xfrm>
                        <a:off x="5643570" y="114298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7" name="Прямоугольник 26"/>
                      <p:cNvSpPr/>
                      <p:nvPr/>
                    </p:nvSpPr>
                    <p:spPr>
                      <a:xfrm>
                        <a:off x="5643570" y="150017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8" name="Прямоугольник 27"/>
                      <p:cNvSpPr/>
                      <p:nvPr/>
                    </p:nvSpPr>
                    <p:spPr>
                      <a:xfrm>
                        <a:off x="5643570" y="185736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9" name="Прямоугольник 28"/>
                      <p:cNvSpPr/>
                      <p:nvPr/>
                    </p:nvSpPr>
                    <p:spPr>
                      <a:xfrm>
                        <a:off x="5643570" y="221455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0" name="Прямоугольник 29"/>
                      <p:cNvSpPr/>
                      <p:nvPr/>
                    </p:nvSpPr>
                    <p:spPr>
                      <a:xfrm>
                        <a:off x="5643570" y="257174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1" name="Прямоугольник 30"/>
                      <p:cNvSpPr/>
                      <p:nvPr/>
                    </p:nvSpPr>
                    <p:spPr>
                      <a:xfrm>
                        <a:off x="5643570" y="292893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2" name="Прямоугольник 31"/>
                      <p:cNvSpPr/>
                      <p:nvPr/>
                    </p:nvSpPr>
                    <p:spPr>
                      <a:xfrm>
                        <a:off x="5643570" y="328612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3" name="Прямоугольник 32"/>
                      <p:cNvSpPr/>
                      <p:nvPr/>
                    </p:nvSpPr>
                    <p:spPr>
                      <a:xfrm>
                        <a:off x="5643570" y="364331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6" name="Прямоугольник 35"/>
                      <p:cNvSpPr/>
                      <p:nvPr/>
                    </p:nvSpPr>
                    <p:spPr>
                      <a:xfrm>
                        <a:off x="5214942" y="1142984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grpSp>
                    <p:nvGrpSpPr>
                      <p:cNvPr id="38" name="Группа 37"/>
                      <p:cNvGrpSpPr/>
                      <p:nvPr/>
                    </p:nvGrpSpPr>
                    <p:grpSpPr>
                      <a:xfrm>
                        <a:off x="6072198" y="1142984"/>
                        <a:ext cx="2986102" cy="357190"/>
                        <a:chOff x="285720" y="6357958"/>
                        <a:chExt cx="2986102" cy="357190"/>
                      </a:xfrm>
                    </p:grpSpPr>
                    <p:sp>
                      <p:nvSpPr>
                        <p:cNvPr id="39" name="Прямоугольник 38"/>
                        <p:cNvSpPr/>
                        <p:nvPr/>
                      </p:nvSpPr>
                      <p:spPr>
                        <a:xfrm>
                          <a:off x="285720" y="6357958"/>
                          <a:ext cx="414334" cy="357190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0" name="Прямоугольник 39"/>
                        <p:cNvSpPr/>
                        <p:nvPr/>
                      </p:nvSpPr>
                      <p:spPr>
                        <a:xfrm>
                          <a:off x="714348" y="6357958"/>
                          <a:ext cx="414334" cy="357190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1" name="Прямоугольник 40"/>
                        <p:cNvSpPr/>
                        <p:nvPr/>
                      </p:nvSpPr>
                      <p:spPr>
                        <a:xfrm>
                          <a:off x="1142976" y="6357958"/>
                          <a:ext cx="414334" cy="357190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2" name="Прямоугольник 41"/>
                        <p:cNvSpPr/>
                        <p:nvPr/>
                      </p:nvSpPr>
                      <p:spPr>
                        <a:xfrm>
                          <a:off x="1571604" y="6357958"/>
                          <a:ext cx="414334" cy="357190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3" name="Прямоугольник 42"/>
                        <p:cNvSpPr/>
                        <p:nvPr/>
                      </p:nvSpPr>
                      <p:spPr>
                        <a:xfrm>
                          <a:off x="2000232" y="6357958"/>
                          <a:ext cx="414334" cy="357190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4" name="Прямоугольник 43"/>
                        <p:cNvSpPr/>
                        <p:nvPr/>
                      </p:nvSpPr>
                      <p:spPr>
                        <a:xfrm>
                          <a:off x="2428860" y="6357958"/>
                          <a:ext cx="414334" cy="357190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5" name="Прямоугольник 44"/>
                        <p:cNvSpPr/>
                        <p:nvPr/>
                      </p:nvSpPr>
                      <p:spPr>
                        <a:xfrm>
                          <a:off x="2857488" y="6357958"/>
                          <a:ext cx="414334" cy="357190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3"/>
                        </a:lnRef>
                        <a:fillRef idx="2">
                          <a:schemeClr val="accent3"/>
                        </a:fillRef>
                        <a:effectRef idx="1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47" name="Прямоугольник 46"/>
                    <p:cNvSpPr/>
                    <p:nvPr/>
                  </p:nvSpPr>
                  <p:spPr>
                    <a:xfrm>
                      <a:off x="5214942" y="1857364"/>
                      <a:ext cx="414334" cy="357190"/>
                    </a:xfrm>
                    <a:prstGeom prst="rect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49" name="Группа 48"/>
                    <p:cNvGrpSpPr/>
                    <p:nvPr/>
                  </p:nvGrpSpPr>
                  <p:grpSpPr>
                    <a:xfrm>
                      <a:off x="6072198" y="1857364"/>
                      <a:ext cx="2128846" cy="357190"/>
                      <a:chOff x="285720" y="6357958"/>
                      <a:chExt cx="2128846" cy="357190"/>
                    </a:xfrm>
                  </p:grpSpPr>
                  <p:sp>
                    <p:nvSpPr>
                      <p:cNvPr id="50" name="Прямоугольник 49"/>
                      <p:cNvSpPr/>
                      <p:nvPr/>
                    </p:nvSpPr>
                    <p:spPr>
                      <a:xfrm>
                        <a:off x="285720" y="6357958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1" name="Прямоугольник 50"/>
                      <p:cNvSpPr/>
                      <p:nvPr/>
                    </p:nvSpPr>
                    <p:spPr>
                      <a:xfrm>
                        <a:off x="714348" y="6357958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2" name="Прямоугольник 51"/>
                      <p:cNvSpPr/>
                      <p:nvPr/>
                    </p:nvSpPr>
                    <p:spPr>
                      <a:xfrm>
                        <a:off x="1142976" y="6357958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3" name="Прямоугольник 52"/>
                      <p:cNvSpPr/>
                      <p:nvPr/>
                    </p:nvSpPr>
                    <p:spPr>
                      <a:xfrm>
                        <a:off x="1571604" y="6357958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4" name="Прямоугольник 53"/>
                      <p:cNvSpPr/>
                      <p:nvPr/>
                    </p:nvSpPr>
                    <p:spPr>
                      <a:xfrm>
                        <a:off x="2000232" y="6357958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sp>
                <p:nvSpPr>
                  <p:cNvPr id="56" name="Прямоугольник 55"/>
                  <p:cNvSpPr/>
                  <p:nvPr/>
                </p:nvSpPr>
                <p:spPr>
                  <a:xfrm>
                    <a:off x="6072198" y="2928934"/>
                    <a:ext cx="414334" cy="357190"/>
                  </a:xfrm>
                  <a:prstGeom prst="rect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" name="Прямоугольник 56"/>
                  <p:cNvSpPr/>
                  <p:nvPr/>
                </p:nvSpPr>
                <p:spPr>
                  <a:xfrm>
                    <a:off x="6500826" y="2928934"/>
                    <a:ext cx="414334" cy="357190"/>
                  </a:xfrm>
                  <a:prstGeom prst="rect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59" name="Группа 58"/>
                  <p:cNvGrpSpPr/>
                  <p:nvPr/>
                </p:nvGrpSpPr>
                <p:grpSpPr>
                  <a:xfrm>
                    <a:off x="1357290" y="2928934"/>
                    <a:ext cx="4271986" cy="357190"/>
                    <a:chOff x="285720" y="6357958"/>
                    <a:chExt cx="4271986" cy="357190"/>
                  </a:xfrm>
                </p:grpSpPr>
                <p:grpSp>
                  <p:nvGrpSpPr>
                    <p:cNvPr id="60" name="Группа 59"/>
                    <p:cNvGrpSpPr/>
                    <p:nvPr/>
                  </p:nvGrpSpPr>
                  <p:grpSpPr>
                    <a:xfrm>
                      <a:off x="285720" y="6357958"/>
                      <a:ext cx="2128846" cy="357190"/>
                      <a:chOff x="285720" y="6357958"/>
                      <a:chExt cx="2128846" cy="357190"/>
                    </a:xfrm>
                  </p:grpSpPr>
                  <p:sp>
                    <p:nvSpPr>
                      <p:cNvPr id="66" name="Прямоугольник 65"/>
                      <p:cNvSpPr/>
                      <p:nvPr/>
                    </p:nvSpPr>
                    <p:spPr>
                      <a:xfrm>
                        <a:off x="285720" y="6357958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7" name="Прямоугольник 66"/>
                      <p:cNvSpPr/>
                      <p:nvPr/>
                    </p:nvSpPr>
                    <p:spPr>
                      <a:xfrm>
                        <a:off x="714348" y="6357958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8" name="Прямоугольник 67"/>
                      <p:cNvSpPr/>
                      <p:nvPr/>
                    </p:nvSpPr>
                    <p:spPr>
                      <a:xfrm>
                        <a:off x="1142976" y="6357958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9" name="Прямоугольник 68"/>
                      <p:cNvSpPr/>
                      <p:nvPr/>
                    </p:nvSpPr>
                    <p:spPr>
                      <a:xfrm>
                        <a:off x="1571604" y="6357958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0" name="Прямоугольник 69"/>
                      <p:cNvSpPr/>
                      <p:nvPr/>
                    </p:nvSpPr>
                    <p:spPr>
                      <a:xfrm>
                        <a:off x="2000232" y="6357958"/>
                        <a:ext cx="414334" cy="357190"/>
                      </a:xfrm>
                      <a:prstGeom prst="rect">
                        <a:avLst/>
                      </a:prstGeom>
                      <a:ln w="28575">
                        <a:solidFill>
                          <a:srgbClr val="00B050"/>
                        </a:solidFill>
                      </a:ln>
                    </p:spPr>
                    <p:style>
                      <a:lnRef idx="1">
                        <a:schemeClr val="accent3"/>
                      </a:lnRef>
                      <a:fillRef idx="2">
                        <a:schemeClr val="accent3"/>
                      </a:fillRef>
                      <a:effectRef idx="1">
                        <a:schemeClr val="accent3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61" name="Прямоугольник 60"/>
                    <p:cNvSpPr/>
                    <p:nvPr/>
                  </p:nvSpPr>
                  <p:spPr>
                    <a:xfrm>
                      <a:off x="2428860" y="6357958"/>
                      <a:ext cx="414334" cy="357190"/>
                    </a:xfrm>
                    <a:prstGeom prst="rect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" name="Прямоугольник 61"/>
                    <p:cNvSpPr/>
                    <p:nvPr/>
                  </p:nvSpPr>
                  <p:spPr>
                    <a:xfrm>
                      <a:off x="2857488" y="6357958"/>
                      <a:ext cx="414334" cy="357190"/>
                    </a:xfrm>
                    <a:prstGeom prst="rect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3" name="Прямоугольник 62"/>
                    <p:cNvSpPr/>
                    <p:nvPr/>
                  </p:nvSpPr>
                  <p:spPr>
                    <a:xfrm>
                      <a:off x="3286116" y="6357958"/>
                      <a:ext cx="414334" cy="357190"/>
                    </a:xfrm>
                    <a:prstGeom prst="rect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4" name="Прямоугольник 63"/>
                    <p:cNvSpPr/>
                    <p:nvPr/>
                  </p:nvSpPr>
                  <p:spPr>
                    <a:xfrm>
                      <a:off x="3714744" y="6357958"/>
                      <a:ext cx="414334" cy="357190"/>
                    </a:xfrm>
                    <a:prstGeom prst="rect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5" name="Прямоугольник 64"/>
                    <p:cNvSpPr/>
                    <p:nvPr/>
                  </p:nvSpPr>
                  <p:spPr>
                    <a:xfrm>
                      <a:off x="4143372" y="6357958"/>
                      <a:ext cx="414334" cy="357190"/>
                    </a:xfrm>
                    <a:prstGeom prst="rect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80" name="Группа 79"/>
                <p:cNvGrpSpPr/>
                <p:nvPr/>
              </p:nvGrpSpPr>
              <p:grpSpPr>
                <a:xfrm>
                  <a:off x="2214546" y="2214554"/>
                  <a:ext cx="414334" cy="714380"/>
                  <a:chOff x="2214546" y="2214554"/>
                  <a:chExt cx="414334" cy="714380"/>
                </a:xfrm>
              </p:grpSpPr>
              <p:sp>
                <p:nvSpPr>
                  <p:cNvPr id="72" name="Прямоугольник 71"/>
                  <p:cNvSpPr/>
                  <p:nvPr/>
                </p:nvSpPr>
                <p:spPr>
                  <a:xfrm>
                    <a:off x="2214546" y="2571744"/>
                    <a:ext cx="414334" cy="357190"/>
                  </a:xfrm>
                  <a:prstGeom prst="rect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" name="Прямоугольник 72"/>
                  <p:cNvSpPr/>
                  <p:nvPr/>
                </p:nvSpPr>
                <p:spPr>
                  <a:xfrm>
                    <a:off x="2214546" y="2214554"/>
                    <a:ext cx="414334" cy="357190"/>
                  </a:xfrm>
                  <a:prstGeom prst="rect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84" name="Группа 83"/>
                <p:cNvGrpSpPr/>
                <p:nvPr/>
              </p:nvGrpSpPr>
              <p:grpSpPr>
                <a:xfrm>
                  <a:off x="2214546" y="3286124"/>
                  <a:ext cx="414334" cy="1785950"/>
                  <a:chOff x="2214546" y="3286124"/>
                  <a:chExt cx="414334" cy="1785950"/>
                </a:xfrm>
              </p:grpSpPr>
              <p:sp>
                <p:nvSpPr>
                  <p:cNvPr id="74" name="Прямоугольник 73"/>
                  <p:cNvSpPr/>
                  <p:nvPr/>
                </p:nvSpPr>
                <p:spPr>
                  <a:xfrm>
                    <a:off x="2214546" y="3286124"/>
                    <a:ext cx="414334" cy="357190"/>
                  </a:xfrm>
                  <a:prstGeom prst="rect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5" name="Прямоугольник 74"/>
                  <p:cNvSpPr/>
                  <p:nvPr/>
                </p:nvSpPr>
                <p:spPr>
                  <a:xfrm>
                    <a:off x="2214546" y="3643314"/>
                    <a:ext cx="414334" cy="357190"/>
                  </a:xfrm>
                  <a:prstGeom prst="rect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" name="Прямоугольник 75"/>
                  <p:cNvSpPr/>
                  <p:nvPr/>
                </p:nvSpPr>
                <p:spPr>
                  <a:xfrm>
                    <a:off x="2214546" y="4000504"/>
                    <a:ext cx="414334" cy="357190"/>
                  </a:xfrm>
                  <a:prstGeom prst="rect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" name="Прямоугольник 76"/>
                  <p:cNvSpPr/>
                  <p:nvPr/>
                </p:nvSpPr>
                <p:spPr>
                  <a:xfrm>
                    <a:off x="2214546" y="4357694"/>
                    <a:ext cx="414334" cy="357190"/>
                  </a:xfrm>
                  <a:prstGeom prst="rect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8" name="Прямоугольник 77"/>
                  <p:cNvSpPr/>
                  <p:nvPr/>
                </p:nvSpPr>
                <p:spPr>
                  <a:xfrm>
                    <a:off x="2214546" y="4714884"/>
                    <a:ext cx="414334" cy="357190"/>
                  </a:xfrm>
                  <a:prstGeom prst="rect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3500430" y="2214554"/>
                <a:ext cx="414334" cy="714380"/>
                <a:chOff x="2214546" y="2214554"/>
                <a:chExt cx="414334" cy="714380"/>
              </a:xfrm>
            </p:grpSpPr>
            <p:sp>
              <p:nvSpPr>
                <p:cNvPr id="94" name="Прямоугольник 93"/>
                <p:cNvSpPr/>
                <p:nvPr/>
              </p:nvSpPr>
              <p:spPr>
                <a:xfrm>
                  <a:off x="2214546" y="2571744"/>
                  <a:ext cx="414334" cy="357190"/>
                </a:xfrm>
                <a:prstGeom prst="rect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Прямоугольник 94"/>
                <p:cNvSpPr/>
                <p:nvPr/>
              </p:nvSpPr>
              <p:spPr>
                <a:xfrm>
                  <a:off x="2214546" y="2214554"/>
                  <a:ext cx="414334" cy="357190"/>
                </a:xfrm>
                <a:prstGeom prst="rect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6" name="Группа 95"/>
              <p:cNvGrpSpPr/>
              <p:nvPr/>
            </p:nvGrpSpPr>
            <p:grpSpPr>
              <a:xfrm>
                <a:off x="3500430" y="3286124"/>
                <a:ext cx="414334" cy="1785950"/>
                <a:chOff x="2214546" y="3286124"/>
                <a:chExt cx="414334" cy="1785950"/>
              </a:xfrm>
            </p:grpSpPr>
            <p:sp>
              <p:nvSpPr>
                <p:cNvPr id="97" name="Прямоугольник 96"/>
                <p:cNvSpPr/>
                <p:nvPr/>
              </p:nvSpPr>
              <p:spPr>
                <a:xfrm>
                  <a:off x="2214546" y="3286124"/>
                  <a:ext cx="414334" cy="357190"/>
                </a:xfrm>
                <a:prstGeom prst="rect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Прямоугольник 97"/>
                <p:cNvSpPr/>
                <p:nvPr/>
              </p:nvSpPr>
              <p:spPr>
                <a:xfrm>
                  <a:off x="2214546" y="3643314"/>
                  <a:ext cx="414334" cy="357190"/>
                </a:xfrm>
                <a:prstGeom prst="rect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Прямоугольник 98"/>
                <p:cNvSpPr/>
                <p:nvPr/>
              </p:nvSpPr>
              <p:spPr>
                <a:xfrm>
                  <a:off x="2214546" y="4000504"/>
                  <a:ext cx="414334" cy="357190"/>
                </a:xfrm>
                <a:prstGeom prst="rect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Прямоугольник 99"/>
                <p:cNvSpPr/>
                <p:nvPr/>
              </p:nvSpPr>
              <p:spPr>
                <a:xfrm>
                  <a:off x="2214546" y="4357694"/>
                  <a:ext cx="414334" cy="357190"/>
                </a:xfrm>
                <a:prstGeom prst="rect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>
                  <a:off x="2214546" y="4714884"/>
                  <a:ext cx="414334" cy="357190"/>
                </a:xfrm>
                <a:prstGeom prst="rect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03" name="Группа 102"/>
            <p:cNvGrpSpPr/>
            <p:nvPr/>
          </p:nvGrpSpPr>
          <p:grpSpPr>
            <a:xfrm>
              <a:off x="4357686" y="3286124"/>
              <a:ext cx="414334" cy="714380"/>
              <a:chOff x="2214546" y="2214554"/>
              <a:chExt cx="414334" cy="714380"/>
            </a:xfrm>
          </p:grpSpPr>
          <p:sp>
            <p:nvSpPr>
              <p:cNvPr id="104" name="Прямоугольник 103"/>
              <p:cNvSpPr/>
              <p:nvPr/>
            </p:nvSpPr>
            <p:spPr>
              <a:xfrm>
                <a:off x="2214546" y="2571744"/>
                <a:ext cx="414334" cy="357190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214546" y="2214554"/>
                <a:ext cx="414334" cy="357190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9" name="Прямоугольник 108"/>
            <p:cNvSpPr/>
            <p:nvPr/>
          </p:nvSpPr>
          <p:spPr>
            <a:xfrm>
              <a:off x="4357686" y="1857364"/>
              <a:ext cx="414334" cy="357190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4357686" y="2214554"/>
              <a:ext cx="414334" cy="357190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4357686" y="2571744"/>
              <a:ext cx="414334" cy="357190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Управляющая кнопка: домой 80">
            <a:hlinkClick r:id="rId10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123"/>
          <p:cNvGrpSpPr/>
          <p:nvPr/>
        </p:nvGrpSpPr>
        <p:grpSpPr>
          <a:xfrm>
            <a:off x="3357554" y="642918"/>
            <a:ext cx="3923976" cy="461665"/>
            <a:chOff x="3357554" y="642918"/>
            <a:chExt cx="3923976" cy="461665"/>
          </a:xfrm>
        </p:grpSpPr>
        <p:sp>
          <p:nvSpPr>
            <p:cNvPr id="108" name="TextBox 107"/>
            <p:cNvSpPr txBox="1"/>
            <p:nvPr/>
          </p:nvSpPr>
          <p:spPr>
            <a:xfrm>
              <a:off x="3357554" y="642918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Ч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750234" y="64291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Е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118870" y="64291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Р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487506" y="64291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Т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856142" y="642918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О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258440" y="642918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П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660738" y="642918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О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063036" y="642918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Л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455716" y="642918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О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858016" y="642918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Х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4860041" y="3795102"/>
            <a:ext cx="23244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Шарик нежно - голубой,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Хоть колючий, но не злой.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букете он не плох.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такой?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Стрелка вправо 124"/>
          <p:cNvSpPr/>
          <p:nvPr/>
        </p:nvSpPr>
        <p:spPr>
          <a:xfrm>
            <a:off x="3143240" y="785794"/>
            <a:ext cx="214314" cy="1988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7429520" y="2428868"/>
            <a:ext cx="1214446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ru-RU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8" name="Стрелка вправо 127"/>
          <p:cNvSpPr/>
          <p:nvPr/>
        </p:nvSpPr>
        <p:spPr>
          <a:xfrm rot="5400000">
            <a:off x="5393537" y="464323"/>
            <a:ext cx="170878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TextBox 128"/>
          <p:cNvSpPr txBox="1"/>
          <p:nvPr/>
        </p:nvSpPr>
        <p:spPr>
          <a:xfrm>
            <a:off x="337329" y="308740"/>
            <a:ext cx="2643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Вдоль дорожек его встретишь,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Ранки, ссадины излечишь,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Сорвёшь листочек осторожно.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Кто нас излечит?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40" name="Группа 139"/>
          <p:cNvGrpSpPr/>
          <p:nvPr/>
        </p:nvGrpSpPr>
        <p:grpSpPr>
          <a:xfrm>
            <a:off x="5250661" y="642918"/>
            <a:ext cx="519694" cy="3247747"/>
            <a:chOff x="5250661" y="642918"/>
            <a:chExt cx="519694" cy="3247747"/>
          </a:xfrm>
        </p:grpSpPr>
        <p:sp>
          <p:nvSpPr>
            <p:cNvPr id="130" name="TextBox 129"/>
            <p:cNvSpPr txBox="1"/>
            <p:nvPr/>
          </p:nvSpPr>
          <p:spPr>
            <a:xfrm>
              <a:off x="5289935" y="952483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О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289935" y="642918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П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289133" y="1262048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Д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89935" y="1571613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О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306766" y="188117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Р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289935" y="2190743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О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250661" y="2500308"/>
              <a:ext cx="519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Ж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289935" y="2809873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Н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289935" y="3119438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И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305965" y="3429000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К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sp>
        <p:nvSpPr>
          <p:cNvPr id="141" name="Скругленный прямоугольник 140"/>
          <p:cNvSpPr/>
          <p:nvPr/>
        </p:nvSpPr>
        <p:spPr>
          <a:xfrm>
            <a:off x="7429520" y="2428868"/>
            <a:ext cx="1214446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ru-RU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2" name="Стрелка вправо 141"/>
          <p:cNvSpPr/>
          <p:nvPr/>
        </p:nvSpPr>
        <p:spPr>
          <a:xfrm>
            <a:off x="4714876" y="1428736"/>
            <a:ext cx="214314" cy="1988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TextBox 142"/>
          <p:cNvSpPr txBox="1"/>
          <p:nvPr/>
        </p:nvSpPr>
        <p:spPr>
          <a:xfrm>
            <a:off x="2622136" y="5719202"/>
            <a:ext cx="2341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сорняк, он цветок,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болезни мне помог.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присяду на диванчик,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Вспоминаю жёлтый …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7429520" y="2428868"/>
            <a:ext cx="1214446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ru-RU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154" name="Группа 153"/>
          <p:cNvGrpSpPr/>
          <p:nvPr/>
        </p:nvGrpSpPr>
        <p:grpSpPr>
          <a:xfrm>
            <a:off x="4857752" y="1250141"/>
            <a:ext cx="3623796" cy="461665"/>
            <a:chOff x="4857752" y="1250141"/>
            <a:chExt cx="3623796" cy="461665"/>
          </a:xfrm>
        </p:grpSpPr>
        <p:sp>
          <p:nvSpPr>
            <p:cNvPr id="145" name="TextBox 144"/>
            <p:cNvSpPr txBox="1"/>
            <p:nvPr/>
          </p:nvSpPr>
          <p:spPr>
            <a:xfrm>
              <a:off x="4857752" y="125014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О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271212" y="1250141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Д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686276" y="1250141"/>
              <a:ext cx="391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У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050044" y="1250141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В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445872" y="1250141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А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841700" y="125014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Н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255160" y="1250141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Ч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659002" y="125014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И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072462" y="12501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К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sp>
        <p:nvSpPr>
          <p:cNvPr id="155" name="Стрелка вправо 154"/>
          <p:cNvSpPr/>
          <p:nvPr/>
        </p:nvSpPr>
        <p:spPr>
          <a:xfrm>
            <a:off x="4714876" y="2000240"/>
            <a:ext cx="214314" cy="1988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3" name="Группа 162"/>
          <p:cNvGrpSpPr/>
          <p:nvPr/>
        </p:nvGrpSpPr>
        <p:grpSpPr>
          <a:xfrm>
            <a:off x="4929190" y="1893083"/>
            <a:ext cx="2780968" cy="461665"/>
            <a:chOff x="4929190" y="1893083"/>
            <a:chExt cx="2780968" cy="461665"/>
          </a:xfrm>
        </p:grpSpPr>
        <p:sp>
          <p:nvSpPr>
            <p:cNvPr id="156" name="TextBox 155"/>
            <p:cNvSpPr txBox="1"/>
            <p:nvPr/>
          </p:nvSpPr>
          <p:spPr>
            <a:xfrm>
              <a:off x="4929190" y="1893083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К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306870" y="1893083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Р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682948" y="1893083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А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075056" y="1893083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П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484796" y="1893083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И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894536" y="1893083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В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286644" y="1893083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А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40798" y="3411643"/>
            <a:ext cx="20665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Растёт зелёною стеной,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Её обходят стороной,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Колючая и злая дива.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зовут траву?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7429520" y="2428868"/>
            <a:ext cx="1214446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ru-RU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179" name="Группа 178"/>
          <p:cNvGrpSpPr/>
          <p:nvPr/>
        </p:nvGrpSpPr>
        <p:grpSpPr>
          <a:xfrm>
            <a:off x="1285852" y="2821777"/>
            <a:ext cx="5195432" cy="461665"/>
            <a:chOff x="1285852" y="2821777"/>
            <a:chExt cx="5195432" cy="461665"/>
          </a:xfrm>
        </p:grpSpPr>
        <p:sp>
          <p:nvSpPr>
            <p:cNvPr id="166" name="TextBox 165"/>
            <p:cNvSpPr txBox="1"/>
            <p:nvPr/>
          </p:nvSpPr>
          <p:spPr>
            <a:xfrm>
              <a:off x="1285852" y="282177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Т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658933" y="2821777"/>
              <a:ext cx="518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Ы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2142621" y="2821777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С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531732" y="2821777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Я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922445" y="2821777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Ч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3319570" y="282177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Е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3692651" y="2821777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Л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089776" y="2821777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И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496519" y="2821777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С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885630" y="282177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Т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286380" y="2821777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Н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665454" y="2821777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И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072198" y="2821777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К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sp>
        <p:nvSpPr>
          <p:cNvPr id="180" name="Стрелка вправо 179"/>
          <p:cNvSpPr/>
          <p:nvPr/>
        </p:nvSpPr>
        <p:spPr>
          <a:xfrm>
            <a:off x="1142976" y="2928934"/>
            <a:ext cx="214314" cy="1988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/>
          <p:cNvSpPr txBox="1"/>
          <p:nvPr/>
        </p:nvSpPr>
        <p:spPr>
          <a:xfrm>
            <a:off x="2645919" y="5023471"/>
            <a:ext cx="2887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Расправит свой ажурный листик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Король всех трав …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7429520" y="2428868"/>
            <a:ext cx="1214446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ru-RU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191" name="Группа 190"/>
          <p:cNvGrpSpPr/>
          <p:nvPr/>
        </p:nvGrpSpPr>
        <p:grpSpPr>
          <a:xfrm>
            <a:off x="2107389" y="2214554"/>
            <a:ext cx="441146" cy="2604805"/>
            <a:chOff x="2107389" y="2214554"/>
            <a:chExt cx="441146" cy="2604805"/>
          </a:xfrm>
        </p:grpSpPr>
        <p:sp>
          <p:nvSpPr>
            <p:cNvPr id="183" name="TextBox 182"/>
            <p:cNvSpPr txBox="1"/>
            <p:nvPr/>
          </p:nvSpPr>
          <p:spPr>
            <a:xfrm>
              <a:off x="2112198" y="2214554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Ч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107389" y="2520717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И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116205" y="282688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С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124220" y="3133043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Т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107389" y="343920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О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124220" y="3745369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Т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124220" y="405153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Е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112198" y="4357694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Л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sp>
        <p:nvSpPr>
          <p:cNvPr id="192" name="Стрелка вправо 191"/>
          <p:cNvSpPr/>
          <p:nvPr/>
        </p:nvSpPr>
        <p:spPr>
          <a:xfrm rot="5400000">
            <a:off x="2250265" y="1964521"/>
            <a:ext cx="170878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TextBox 192"/>
          <p:cNvSpPr txBox="1"/>
          <p:nvPr/>
        </p:nvSpPr>
        <p:spPr>
          <a:xfrm>
            <a:off x="46904" y="5069637"/>
            <a:ext cx="3203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травку ты сорвёшь,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Руки, знай, не ототрёшь.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 всех аптечных дел,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лечит ранки?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Скругленный прямоугольник 193"/>
          <p:cNvSpPr/>
          <p:nvPr/>
        </p:nvSpPr>
        <p:spPr>
          <a:xfrm>
            <a:off x="7429520" y="2428868"/>
            <a:ext cx="1214446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ru-RU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204" name="Группа 203"/>
          <p:cNvGrpSpPr/>
          <p:nvPr/>
        </p:nvGrpSpPr>
        <p:grpSpPr>
          <a:xfrm>
            <a:off x="3321835" y="2143116"/>
            <a:ext cx="441146" cy="2676243"/>
            <a:chOff x="3321835" y="2143116"/>
            <a:chExt cx="441146" cy="2676243"/>
          </a:xfrm>
        </p:grpSpPr>
        <p:sp>
          <p:nvSpPr>
            <p:cNvPr id="195" name="TextBox 194"/>
            <p:cNvSpPr txBox="1"/>
            <p:nvPr/>
          </p:nvSpPr>
          <p:spPr>
            <a:xfrm>
              <a:off x="3344277" y="2143116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З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330651" y="2459484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В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338666" y="282177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Е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321835" y="3408588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О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3338666" y="309222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Р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330651" y="3724956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Б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321835" y="4041324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О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321835" y="4357694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Й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5811608" y="4675070"/>
            <a:ext cx="293984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что – то заболит,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зверь не устоит.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какой же травкой пить настой?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чудо – травкой …</a:t>
            </a:r>
          </a:p>
          <a:p>
            <a:endParaRPr lang="ru-RU" dirty="0"/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7429520" y="2428868"/>
            <a:ext cx="1214446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ru-RU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07" name="Стрелка вправо 206"/>
          <p:cNvSpPr/>
          <p:nvPr/>
        </p:nvSpPr>
        <p:spPr>
          <a:xfrm rot="5400000">
            <a:off x="3464711" y="1964521"/>
            <a:ext cx="170878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3" name="Группа 212"/>
          <p:cNvGrpSpPr/>
          <p:nvPr/>
        </p:nvGrpSpPr>
        <p:grpSpPr>
          <a:xfrm>
            <a:off x="4071934" y="1857364"/>
            <a:ext cx="526106" cy="2033301"/>
            <a:chOff x="4071934" y="1857364"/>
            <a:chExt cx="526106" cy="2033301"/>
          </a:xfrm>
        </p:grpSpPr>
        <p:sp>
          <p:nvSpPr>
            <p:cNvPr id="107" name="TextBox 106"/>
            <p:cNvSpPr txBox="1"/>
            <p:nvPr/>
          </p:nvSpPr>
          <p:spPr>
            <a:xfrm>
              <a:off x="4113612" y="1857364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Д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139260" y="2171691"/>
              <a:ext cx="391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У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4071934" y="2486018"/>
              <a:ext cx="5261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Ш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114414" y="2821777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И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110406" y="3114672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Ц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123230" y="342900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Arial Black" pitchFamily="34" charset="0"/>
                </a:rPr>
                <a:t>А</a:t>
              </a:r>
              <a:endParaRPr lang="ru-RU" sz="2400" b="1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</p:grpSp>
      <p:sp>
        <p:nvSpPr>
          <p:cNvPr id="214" name="Скругленный прямоугольник 213"/>
          <p:cNvSpPr/>
          <p:nvPr/>
        </p:nvSpPr>
        <p:spPr>
          <a:xfrm>
            <a:off x="7429520" y="2428868"/>
            <a:ext cx="1214446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ru-RU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15" name="Стрелка вправо 214"/>
          <p:cNvSpPr/>
          <p:nvPr/>
        </p:nvSpPr>
        <p:spPr>
          <a:xfrm rot="5400000">
            <a:off x="4250529" y="1678769"/>
            <a:ext cx="170878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TextBox 215"/>
          <p:cNvSpPr txBox="1"/>
          <p:nvPr/>
        </p:nvSpPr>
        <p:spPr>
          <a:xfrm>
            <a:off x="332788" y="1283033"/>
            <a:ext cx="2432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Неприметна среди  трав,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неё спокойный нрав.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полезностью гордится?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Ароматная …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чертополо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дорожн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дуван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рапи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тысячелистн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чистоте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звероб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душ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  <p:bldLst>
      <p:bldP spid="123" grpId="0"/>
      <p:bldP spid="123" grpId="1"/>
      <p:bldP spid="127" grpId="0" animBg="1"/>
      <p:bldP spid="127" grpId="1" animBg="1"/>
      <p:bldP spid="129" grpId="0"/>
      <p:bldP spid="129" grpId="1"/>
      <p:bldP spid="141" grpId="0" animBg="1"/>
      <p:bldP spid="141" grpId="1" animBg="1"/>
      <p:bldP spid="141" grpId="2" animBg="1"/>
      <p:bldP spid="143" grpId="0"/>
      <p:bldP spid="143" grpId="1"/>
      <p:bldP spid="144" grpId="0" animBg="1"/>
      <p:bldP spid="144" grpId="1" animBg="1"/>
      <p:bldP spid="164" grpId="0"/>
      <p:bldP spid="164" grpId="1"/>
      <p:bldP spid="165" grpId="0" animBg="1"/>
      <p:bldP spid="165" grpId="1" animBg="1"/>
      <p:bldP spid="181" grpId="0"/>
      <p:bldP spid="181" grpId="1"/>
      <p:bldP spid="182" grpId="0" animBg="1"/>
      <p:bldP spid="182" grpId="1" animBg="1"/>
      <p:bldP spid="193" grpId="0"/>
      <p:bldP spid="193" grpId="1"/>
      <p:bldP spid="194" grpId="0" animBg="1"/>
      <p:bldP spid="194" grpId="1" animBg="1"/>
      <p:bldP spid="205" grpId="0"/>
      <p:bldP spid="205" grpId="1"/>
      <p:bldP spid="206" grpId="0" animBg="1"/>
      <p:bldP spid="206" grpId="1" animBg="1"/>
      <p:bldP spid="214" grpId="0" animBg="1"/>
      <p:bldP spid="214" grpId="1" animBg="1"/>
      <p:bldP spid="216" grpId="0"/>
      <p:bldP spid="2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entoloma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4951412"/>
            <a:ext cx="1071570" cy="1393041"/>
          </a:xfrm>
          <a:prstGeom prst="rect">
            <a:avLst/>
          </a:prstGeom>
        </p:spPr>
      </p:pic>
      <p:pic>
        <p:nvPicPr>
          <p:cNvPr id="9" name="Рисунок 8" descr="shampinion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1951016"/>
            <a:ext cx="1214446" cy="1578779"/>
          </a:xfrm>
          <a:prstGeom prst="rect">
            <a:avLst/>
          </a:prstGeom>
        </p:spPr>
      </p:pic>
      <p:pic>
        <p:nvPicPr>
          <p:cNvPr id="8" name="Рисунок 7" descr="maslenok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4214818"/>
            <a:ext cx="1270000" cy="1651000"/>
          </a:xfrm>
          <a:prstGeom prst="rect">
            <a:avLst/>
          </a:prstGeom>
        </p:spPr>
      </p:pic>
      <p:pic>
        <p:nvPicPr>
          <p:cNvPr id="7" name="Рисунок 6" descr="gruzd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951412"/>
            <a:ext cx="1000132" cy="1300171"/>
          </a:xfrm>
          <a:prstGeom prst="rect">
            <a:avLst/>
          </a:prstGeom>
        </p:spPr>
      </p:pic>
      <p:pic>
        <p:nvPicPr>
          <p:cNvPr id="6" name="Рисунок 5" descr="beliy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2786058"/>
            <a:ext cx="1143008" cy="1485910"/>
          </a:xfrm>
          <a:prstGeom prst="rect">
            <a:avLst/>
          </a:prstGeom>
        </p:spPr>
      </p:pic>
      <p:pic>
        <p:nvPicPr>
          <p:cNvPr id="5" name="Рисунок 4" descr="0007-007-Opjonok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45" t="3125" r="20833" b="25000"/>
          <a:stretch>
            <a:fillRect/>
          </a:stretch>
        </p:blipFill>
        <p:spPr>
          <a:xfrm>
            <a:off x="2714612" y="4000504"/>
            <a:ext cx="857256" cy="1375597"/>
          </a:xfrm>
          <a:prstGeom prst="rect">
            <a:avLst/>
          </a:prstGeom>
        </p:spPr>
      </p:pic>
      <p:pic>
        <p:nvPicPr>
          <p:cNvPr id="3" name="Рисунок 2" descr="0013-011-Lisichki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714752"/>
            <a:ext cx="906266" cy="923921"/>
          </a:xfrm>
          <a:prstGeom prst="rect">
            <a:avLst/>
          </a:prstGeom>
        </p:spPr>
      </p:pic>
      <p:pic>
        <p:nvPicPr>
          <p:cNvPr id="2" name="Рисунок 1" descr="0_834e8_b01974a3_orig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567324" y="1643050"/>
            <a:ext cx="2790890" cy="2817987"/>
          </a:xfrm>
          <a:prstGeom prst="rect">
            <a:avLst/>
          </a:prstGeom>
        </p:spPr>
      </p:pic>
      <p:pic>
        <p:nvPicPr>
          <p:cNvPr id="11" name="Рисунок 10" descr="krasniy.jp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4786322"/>
            <a:ext cx="1000132" cy="130017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3679025" y="4750603"/>
            <a:ext cx="1285884" cy="12144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14744" y="4857760"/>
            <a:ext cx="1285884" cy="11430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blednaya.jp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214554"/>
            <a:ext cx="934189" cy="121444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500034" y="2285992"/>
            <a:ext cx="1214446" cy="10715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07191" y="2393149"/>
            <a:ext cx="1143008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000628" y="5072074"/>
            <a:ext cx="1214446" cy="10715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107785" y="5179231"/>
            <a:ext cx="1143008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282" y="571480"/>
            <a:ext cx="8643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Какие грибы ты соберёшь в корзину?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1" name="Управляющая кнопка: домой 30">
            <a:hlinkClick r:id="rId22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, это лисичк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34505E-6 C 0.00781 -0.00346 0.00625 -0.00786 0.00781 -0.01849 C 0.00833 -0.03769 0.00902 -0.05665 0.00937 -0.07585 C 0.00972 -0.08903 -0.004 -0.16581 0.02309 -0.1783 C 0.02639 -0.18269 0.04461 -0.19935 0.05086 -0.20096 C 0.05642 -0.20235 0.06215 -0.20235 0.0677 -0.20305 C 0.06927 -0.20513 0.07031 -0.20813 0.07239 -0.20906 C 0.07986 -0.2123 0.09548 -0.2153 0.09548 -0.2153 C 0.10208 -0.21993 0.10746 -0.2271 0.11389 -0.23172 C 0.13194 -0.24444 0.14618 -0.24768 0.16614 -0.24999 C 0.19184 -0.25693 0.2151 -0.25994 0.24166 -0.26248 C 0.26024 -0.27705 0.29548 -0.29324 0.31701 -0.29509 C 0.33298 -0.29648 0.34878 -0.29648 0.36475 -0.29717 C 0.38194 -0.30041 0.39705 -0.30943 0.41389 -0.31359 C 0.4408 -0.3203 0.4684 -0.31891 0.49548 -0.31984 C 0.5052 -0.32238 0.51475 -0.32423 0.52465 -0.32585 C 0.54062 -0.32446 0.55659 -0.324 0.57239 -0.32192 C 0.59878 -0.31845 0.61475 -0.29 0.63698 -0.27474 C 0.64201 -0.26456 0.64982 -0.25947 0.65538 -0.24999 C 0.66562 -0.23242 0.65694 -0.24236 0.6677 -0.23172 C 0.67395 -0.21484 0.68316 -0.20235 0.68316 -0.18246 " pathEditMode="relative" ptsTypes="ffffffffffffffffffff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п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019E-7 C 0.00833 -0.00277 0.01024 -0.00555 0.01232 -0.01642 C 0.01875 -0.08464 0.00329 -0.16443 0.03385 -0.2234 C 0.03541 -0.23381 0.03507 -0.23797 0.04149 -0.24398 C 0.04826 -0.26133 0.03993 -0.24491 0.05086 -0.25416 C 0.05329 -0.25624 0.05486 -0.25971 0.05694 -0.26249 C 0.05868 -0.2678 0.05885 -0.27428 0.06163 -0.27891 C 0.06597 -0.28631 0.07517 -0.2907 0.08003 -0.29718 C 0.08316 -0.30134 0.08611 -0.3055 0.08923 -0.30966 C 0.09184 -0.31313 0.09652 -0.31198 0.1 -0.3136 C 0.10677 -0.31683 0.11354 -0.32169 0.11996 -0.32585 C 0.12829 -0.33695 0.13697 -0.34482 0.14774 -0.3506 C 0.15642 -0.36216 0.16718 -0.37141 0.17534 -0.38344 C 0.17604 -0.38436 0.18402 -0.40101 0.18767 -0.40379 C 0.19843 -0.41165 0.21458 -0.41304 0.22621 -0.41813 C 0.25138 -0.41743 0.27656 -0.41836 0.30156 -0.41605 C 0.30729 -0.41558 0.31284 -0.41212 0.3184 -0.41003 C 0.33333 -0.40472 0.35225 -0.40425 0.3677 -0.40171 C 0.36979 -0.40032 0.3717 -0.3987 0.37378 -0.39778 C 0.37638 -0.39662 0.37916 -0.39708 0.38159 -0.3957 C 0.40486 -0.38367 0.38385 -0.38968 0.40312 -0.38529 C 0.40572 -0.38321 0.40868 -0.38205 0.41076 -0.37928 C 0.41736 -0.37049 0.41076 -0.3469 0.41545 -0.33418 C 0.41875 -0.32516 0.42204 -0.31591 0.42621 -0.30758 C 0.42951 -0.30111 0.43697 -0.28908 0.43697 -0.28908 C 0.43993 -0.27706 0.45798 -0.24722 0.4677 -0.24607 C 0.47847 -0.24491 0.48923 -0.24607 0.5 -0.24607 " pathEditMode="relative" ptsTypes="ffffffffffffffffffffffffff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Белый гри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01203E-6 C 0.00313 -0.00278 0.00868 -0.00324 0.00938 -0.0081 C 0.01111 -0.02036 0.01163 -0.03308 0.01389 -0.0451 C 0.0165 -0.05852 0.02309 -0.06777 0.02778 -0.07979 C 0.02917 -0.08858 0.03091 -0.09829 0.03386 -0.10639 C 0.03768 -0.1168 0.04618 -0.13715 0.04618 -0.13715 C 0.05018 -0.16351 0.04375 -0.13322 0.054 -0.15357 C 0.05573 -0.15704 0.05556 -0.16189 0.05695 -0.16582 C 0.0592 -0.17161 0.06216 -0.17669 0.06476 -0.18224 C 0.06632 -0.18548 0.0691 -0.18733 0.07084 -0.19057 C 0.07275 -0.19427 0.07344 -0.19913 0.07552 -0.20283 C 0.07917 -0.20884 0.08455 -0.213 0.08785 -0.21925 C 0.09532 -0.23335 0.10347 -0.25162 0.11389 -0.26226 C 0.11684 -0.27359 0.11337 -0.26365 0.12153 -0.27452 C 0.12691 -0.28169 0.12813 -0.28539 0.13542 -0.28886 C 0.13802 -0.28747 0.14132 -0.28747 0.14323 -0.2847 C 0.14653 -0.27961 0.14653 -0.27198 0.14931 -0.26643 C 0.15139 -0.25833 0.15417 -0.24931 0.15695 -0.24168 C 0.15972 -0.23428 0.16493 -0.23058 0.16771 -0.22318 C 0.16997 -0.21693 0.17552 -0.20491 0.17552 -0.20491 C 0.17709 -0.19589 0.18004 -0.19057 0.18316 -0.18224 C 0.18472 -0.16976 0.18525 -0.16374 0.1908 -0.15357 C 0.19271 -0.14085 0.19775 -0.13206 0.20469 -0.12281 C 0.20643 -0.1161 0.21233 -0.10431 0.21233 -0.10431 C 0.21372 -0.09552 0.21389 -0.0902 0.21858 -0.08396 " pathEditMode="relative" ptsTypes="fffffffffffffffffffffff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Грузд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967E-6 C -0.01666 -0.00115 -0.03038 0.00116 -0.04461 -0.01017 C -0.05868 -0.0215 -0.06979 -0.03746 -0.08611 -0.04301 C -0.10034 -0.06197 -0.08263 -0.04023 -0.09531 -0.05157 C -0.10659 -0.06128 -0.09375 -0.0548 -0.10468 -0.05943 C -0.11649 -0.07608 -0.09895 -0.05319 -0.11996 -0.07169 C -0.12152 -0.07307 -0.1217 -0.07631 -0.12309 -0.07793 C -0.12482 -0.07978 -0.12708 -0.08094 -0.12916 -0.08209 C -0.13437 -0.09227 -0.14149 -0.1006 -0.14618 -0.11077 C -0.15486 -0.13043 -0.14566 -0.11655 -0.15694 -0.13112 C -0.16093 -0.14708 -0.16892 -0.16119 -0.17691 -0.17414 C -0.18107 -0.1931 -0.18906 -0.20906 -0.19392 -0.22756 C -0.19965 -0.24907 -0.20208 -0.27104 -0.20607 -0.29301 C -0.20503 -0.3388 -0.20451 -0.38459 -0.20312 -0.43038 C -0.20243 -0.45282 -0.19184 -0.47571 -0.18611 -0.49606 C -0.18125 -0.51295 -0.17708 -0.52983 -0.16927 -0.54509 C -0.16493 -0.56221 -0.15642 -0.58024 -0.14305 -0.58626 C -0.13611 -0.59551 -0.12795 -0.59805 -0.1184 -0.6006 C -0.11736 -0.60268 -0.11701 -0.60545 -0.11545 -0.60661 C -0.10937 -0.611 -0.0934 -0.61193 -0.08767 -0.61285 C -0.07899 -0.61678 -0.0743 -0.61933 -0.06458 -0.62095 C -0.0243 -0.61933 -0.02812 -0.6221 -0.00468 -0.61493 C -0.0026 -0.61355 -0.00034 -0.61262 0.00157 -0.61077 C 0.0033 -0.60915 0.00434 -0.60615 0.00608 -0.60453 C 0.00903 -0.60198 0.0125 -0.60106 0.01546 -0.59851 C 0.02171 -0.58556 0.02952 -0.56776 0.03386 -0.55342 C 0.03733 -0.54162 0.03698 -0.52937 0.04462 -0.52266 C 0.05053 -0.49953 0.05678 -0.47664 0.06146 -0.45305 C 0.06268 -0.44703 0.06615 -0.43917 0.06615 -0.43246 " pathEditMode="relative" ptsTypes="ffffffffffffffffffffffffffff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Масл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9362E-6 C 0.0007 -0.01665 0.00122 -0.05874 0.00469 -0.08418 C 0.00625 -0.09528 0.00591 -0.08903 0.00782 -0.09851 C 0.00938 -0.10661 0.01233 -0.12303 0.01233 -0.1228 C 0.01372 -0.14708 0.01615 -0.16651 0.02309 -0.18871 C 0.0257 -0.22756 0.02691 -0.27474 0.03542 -0.31359 C 0.03733 -0.32238 0.04219 -0.3277 0.04462 -0.33626 C 0.04914 -0.35268 0.06181 -0.37719 0.07396 -0.38529 C 0.0783 -0.39454 0.08264 -0.39523 0.08924 -0.40171 C 0.10157 -0.41396 0.08577 -0.40263 0.1 -0.41188 C 0.10677 -0.4253 0.12014 -0.4216 0.13073 -0.42622 C 0.15087 -0.43501 0.17188 -0.4357 0.19236 -0.44264 C 0.20868 -0.44819 0.22483 -0.45259 0.24167 -0.45513 C 0.25209 -0.45952 0.25955 -0.46716 0.27084 -0.47132 C 0.27691 -0.47363 0.28316 -0.47386 0.28924 -0.47548 C 0.30556 -0.48612 0.31493 -0.49213 0.33229 -0.49814 C 0.34497 -0.50786 0.35643 -0.51618 0.37084 -0.5185 C 0.38542 -0.52844 0.37865 -0.52567 0.3908 -0.5289 C 0.4158 -0.54463 0.47934 -0.53006 0.49236 -0.5289 C 0.49948 -0.52636 0.50695 -0.5259 0.51389 -0.52266 C 0.51875 -0.52058 0.52292 -0.51642 0.52778 -0.51433 C 0.53195 -0.51248 0.54254 -0.50971 0.54775 -0.50832 C 0.56111 -0.49629 0.55469 -0.50439 0.56459 -0.48381 C 0.56563 -0.48172 0.56771 -0.47756 0.56771 -0.47733 C 0.56823 -0.47201 0.56945 -0.46669 0.56927 -0.46114 C 0.56893 -0.44889 0.56789 -0.4364 0.56615 -0.42437 C 0.56476 -0.41466 0.54341 -0.39407 0.53698 -0.38737 C 0.52934 -0.3795 0.52136 -0.37303 0.51389 -0.36493 C 0.50886 -0.35938 0.5092 -0.36355 0.5092 -0.35869 " pathEditMode="relative" rAng="0" ptsTypes="ffffffffffffffffffffffffffff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Шампиньон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5.3284E-6 C 0.0014 -0.01851 -0.00138 -0.02868 0.01077 -0.03701 C 0.01511 -0.05389 0.0165 -0.05065 0.02622 -0.06361 C 0.02883 -0.08026 0.03577 -0.08604 0.04775 -0.0902 C 0.05522 -0.09783 0.06181 -0.10038 0.07084 -0.10246 C 0.10192 -0.10153 0.12883 -0.10223 0.15852 -0.09645 C 0.18056 -0.09783 0.20261 -0.09783 0.22466 -0.10061 C 0.22952 -0.1013 0.23386 -0.10523 0.23855 -0.10662 C 0.25504 -0.11171 0.2724 -0.11518 0.28925 -0.1168 C 0.30973 -0.13044 0.35643 -0.12165 0.37397 -0.12096 C 0.3757 -0.11448 0.37588 -0.10662 0.37848 -0.10061 C 0.38334 -0.08928 0.38942 -0.07818 0.3955 -0.06777 C 0.39654 -0.06361 0.39775 -0.05967 0.39845 -0.05551 C 0.39897 -0.05274 0.39931 -0.04996 0.40001 -0.04719 C 0.40088 -0.04302 0.40313 -0.03493 0.40313 -0.03493 C 0.4047 -0.02128 0.40556 -0.00741 0.40782 0.00601 C 0.40886 0.01225 0.40973 0.01826 0.41077 0.02451 C 0.41112 0.02659 0.41234 0.03075 0.41234 0.03075 " pathEditMode="relative" ptsTypes="fffffffffffffffff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Мухомо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Поган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Ядовитый гри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6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Мох на камне растет, как правило, только с северной стороны.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Мох на камне растет, как правило, только с северной стороны.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500042"/>
            <a:ext cx="857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С какой стороны растёт мох на камнях и деревьях?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357430"/>
            <a:ext cx="35719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С северной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7857" y="3405187"/>
            <a:ext cx="35719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С южной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8490" y="4452944"/>
            <a:ext cx="35719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С западной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5500702"/>
            <a:ext cx="35719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С восточной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1" name="Рисунок 10" descr="1301714-e410137ed9b7087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1571612"/>
            <a:ext cx="2214578" cy="28885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т  что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олодец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2.99722E-6 L 0.23455 0.0055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6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Мох на камне растет, как правило, только с северной стороны.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Мох на камне растет, как правило, только с северной стороны.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500042"/>
            <a:ext cx="857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Про какого лесного хищника эта загадка?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1063" y="4000504"/>
            <a:ext cx="2286016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Волк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000504"/>
            <a:ext cx="2476517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Лиса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5429264"/>
            <a:ext cx="302420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Медведь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5429264"/>
            <a:ext cx="242889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Рысь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1" name="Рисунок 10" descr="1301714-e410137ed9b7087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1571612"/>
            <a:ext cx="2214578" cy="28885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14546" y="2000240"/>
            <a:ext cx="45720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Серый гонится за белым,</a:t>
            </a:r>
            <a:b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Хочет белым пообедать.</a:t>
            </a:r>
            <a:b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Как догонит - зубом щелк:</a:t>
            </a:r>
            <a:b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Белый - бедный, сытый -...</a:t>
            </a:r>
            <a:endParaRPr lang="ru-RU" sz="2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т  что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олодец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2.99722E-6 L 0.23455 0.0055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Цель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представления детей об опасных ситуациях в быту;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Закрепить знания о предметах, которые могут быть объектами возникновения опасности 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Систематизировать знания  детей о предметах необходимых пожарному в работе;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о правильных действиях в конкретных жизненных ситуациях;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rId6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Мох на камне растет, как правило, только с северной стороны.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Мох на камне растет, как правило, только с северной стороны.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285728"/>
            <a:ext cx="857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По какой звезде можно ориентироваться ночью в лесу, если ты заблудился?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572140"/>
            <a:ext cx="35719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По полярной звезде</a:t>
            </a:r>
            <a:endParaRPr lang="ru-RU" sz="2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3429000"/>
            <a:ext cx="35719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По звезде Сириус </a:t>
            </a:r>
            <a:endParaRPr lang="ru-RU" sz="2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4500570"/>
            <a:ext cx="35719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По звезде Альтаир </a:t>
            </a:r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357430"/>
            <a:ext cx="35719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По звезде Гершеля</a:t>
            </a:r>
            <a:endParaRPr lang="ru-RU" sz="2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1" name="Рисунок 10" descr="1301714-e410137ed9b7087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22" y="2071678"/>
            <a:ext cx="2214578" cy="28885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т  что 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D737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Молодец 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9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-3.3765E-6 L -0.20312 -0.3892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picsvision.ru/images/180907_blog-775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2667255" cy="1872208"/>
          </a:xfrm>
          <a:prstGeom prst="rect">
            <a:avLst/>
          </a:prstGeom>
          <a:noFill/>
        </p:spPr>
      </p:pic>
      <p:pic>
        <p:nvPicPr>
          <p:cNvPr id="3" name="Picture 16" descr="http://picsvision.ru/images/180907_blog-775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75908">
            <a:off x="5940152" y="3933056"/>
            <a:ext cx="2667255" cy="1872208"/>
          </a:xfrm>
          <a:prstGeom prst="rect">
            <a:avLst/>
          </a:prstGeom>
          <a:noFill/>
        </p:spPr>
      </p:pic>
      <p:pic>
        <p:nvPicPr>
          <p:cNvPr id="4" name="Picture 6" descr="http://cs5-1.4pda.to/23747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3888432" cy="3888435"/>
          </a:xfrm>
          <a:prstGeom prst="rect">
            <a:avLst/>
          </a:prstGeom>
          <a:noFill/>
        </p:spPr>
      </p:pic>
      <p:pic>
        <p:nvPicPr>
          <p:cNvPr id="5" name="Picture 16" descr="http://picsvision.ru/images/180907_blog-775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30" y="4049688"/>
            <a:ext cx="4000883" cy="2808312"/>
          </a:xfrm>
          <a:prstGeom prst="rect">
            <a:avLst/>
          </a:prstGeom>
          <a:noFill/>
        </p:spPr>
      </p:pic>
      <p:pic>
        <p:nvPicPr>
          <p:cNvPr id="6" name="Picture 2" descr="http://www.playcast.ru/uploads/2012/12/23/42852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91406"/>
            <a:ext cx="2880319" cy="3993777"/>
          </a:xfrm>
          <a:prstGeom prst="rect">
            <a:avLst/>
          </a:prstGeom>
          <a:noFill/>
        </p:spPr>
      </p:pic>
      <p:pic>
        <p:nvPicPr>
          <p:cNvPr id="7" name="Picture 2" descr="http://www.playcast.ru/uploads/2012/12/23/42852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-603448"/>
            <a:ext cx="2880319" cy="3993777"/>
          </a:xfrm>
          <a:prstGeom prst="rect">
            <a:avLst/>
          </a:prstGeom>
          <a:noFill/>
        </p:spPr>
      </p:pic>
      <p:pic>
        <p:nvPicPr>
          <p:cNvPr id="8" name="Picture 6" descr="http://cs5-1.4pda.to/23747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423" y="1144076"/>
            <a:ext cx="3888432" cy="3888435"/>
          </a:xfrm>
          <a:prstGeom prst="rect">
            <a:avLst/>
          </a:prstGeom>
          <a:noFill/>
        </p:spPr>
      </p:pic>
      <p:pic>
        <p:nvPicPr>
          <p:cNvPr id="9" name="Picture 6" descr="http://cs5-1.4pda.to/23747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6" y="-21754"/>
            <a:ext cx="3888432" cy="3888435"/>
          </a:xfrm>
          <a:prstGeom prst="rect">
            <a:avLst/>
          </a:prstGeom>
          <a:noFill/>
        </p:spPr>
      </p:pic>
      <p:pic>
        <p:nvPicPr>
          <p:cNvPr id="10" name="Picture 16" descr="http://picsvision.ru/images/180907_blog-775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45084">
            <a:off x="2258343" y="2722011"/>
            <a:ext cx="2109991" cy="1481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1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Опасные - не опасные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предметы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 descr="https://im1-tub-ru.yandex.net/i?id=733de24a6e624a3213f85e5929744cac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95232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don-toy.ru/image/cache/catalog/boll/-21-228x2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2171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ak.znate.ru/pars_docs/refs/53/52267/52267_html_287027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21088"/>
            <a:ext cx="20017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n2.docdat.com/tw_files2/urls_3/22/d-21870/21870_html_638aa2ef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4943">
            <a:off x="3136073" y="4827297"/>
            <a:ext cx="2141220" cy="145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https://im0-tub-ru.yandex.net/i?id=0e0204692e5dad690599a8346972cad0&amp;n=33&amp;h=215&amp;w=323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9468" y="4365104"/>
            <a:ext cx="3076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конечная звезда 8"/>
          <p:cNvSpPr/>
          <p:nvPr/>
        </p:nvSpPr>
        <p:spPr>
          <a:xfrm>
            <a:off x="323528" y="4513326"/>
            <a:ext cx="1152128" cy="16561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054555" y="4665726"/>
            <a:ext cx="1152128" cy="16561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6516216" y="4560949"/>
            <a:ext cx="1152128" cy="16561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ЭТО НАДО ЗНАТЬ ВСЕМ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ОПАСНЫЕ ПРЕДМЕТЫ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764705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ПРЕДМЕТЫ, С КОТОРЫМИ НАДО ОБРАЩАТЬСЯ ОСТОРОЖНО</a:t>
            </a:r>
          </a:p>
        </p:txBody>
      </p:sp>
      <p:pic>
        <p:nvPicPr>
          <p:cNvPr id="5" name="Рисунок 4" descr="http://alcogolizm.com/wp-content/uploads/2016/07/92859847584251x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8958"/>
            <a:ext cx="1809750" cy="107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attach/c/5/85/141/85141715_large_Risunok10.jpg"/>
          <p:cNvPicPr/>
          <p:nvPr/>
        </p:nvPicPr>
        <p:blipFill>
          <a:blip r:embed="rId3" cstate="print"/>
          <a:srcRect t="51181" r="49968"/>
          <a:stretch>
            <a:fillRect/>
          </a:stretch>
        </p:blipFill>
        <p:spPr bwMode="auto">
          <a:xfrm>
            <a:off x="416302" y="1644026"/>
            <a:ext cx="1066800" cy="76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.liveinternet.ru/images/attach/c/5/85/141/85141715_large_Risunok10.jpg"/>
          <p:cNvPicPr/>
          <p:nvPr/>
        </p:nvPicPr>
        <p:blipFill>
          <a:blip r:embed="rId3" cstate="print"/>
          <a:srcRect l="51440" b="51942"/>
          <a:stretch>
            <a:fillRect/>
          </a:stretch>
        </p:blipFill>
        <p:spPr bwMode="auto">
          <a:xfrm>
            <a:off x="2323688" y="2924944"/>
            <a:ext cx="1375410" cy="99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0.liveinternet.ru/images/attach/b/4/113/126/113126340_f.png"/>
          <p:cNvPicPr/>
          <p:nvPr/>
        </p:nvPicPr>
        <p:blipFill>
          <a:blip r:embed="rId4" cstate="print"/>
          <a:srcRect t="41379"/>
          <a:stretch>
            <a:fillRect/>
          </a:stretch>
        </p:blipFill>
        <p:spPr bwMode="auto">
          <a:xfrm>
            <a:off x="416302" y="3457155"/>
            <a:ext cx="117729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boombob.ru/img/picture/Dec/21/9a79d22f13670358e606b503f667dd59/mini_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8105" y="4581128"/>
            <a:ext cx="1478280" cy="11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c8.quickcachr.fotos.sapo.pt/i/o51016035/5936767_11E5O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2153" y="1895486"/>
            <a:ext cx="79629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zkan.com.ua/wp-content/uploads/b/images_9/kak_narisovat_pilesos_poetapno_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573016"/>
            <a:ext cx="1905000" cy="2857500"/>
          </a:xfrm>
          <a:prstGeom prst="rect">
            <a:avLst/>
          </a:prstGeom>
          <a:noFill/>
        </p:spPr>
      </p:pic>
      <p:pic>
        <p:nvPicPr>
          <p:cNvPr id="13" name="Picture 2" descr="http://www.sallybourneinteriors.co.uk/images/product/GRAND-POSY-VAS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6287" y="2409836"/>
            <a:ext cx="1368152" cy="1824203"/>
          </a:xfrm>
          <a:prstGeom prst="rect">
            <a:avLst/>
          </a:prstGeom>
          <a:noFill/>
        </p:spPr>
      </p:pic>
      <p:sp>
        <p:nvSpPr>
          <p:cNvPr id="14" name="5-конечная звезда 13"/>
          <p:cNvSpPr/>
          <p:nvPr/>
        </p:nvSpPr>
        <p:spPr>
          <a:xfrm>
            <a:off x="4836384" y="1793095"/>
            <a:ext cx="1170050" cy="123348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738998" y="4631474"/>
            <a:ext cx="1170050" cy="123348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074782" y="2999584"/>
            <a:ext cx="1151161" cy="123348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00108"/>
            <a:ext cx="842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Какой телефонный номер у пожарной охраны?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85786" y="2928934"/>
            <a:ext cx="1669294" cy="11287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Franklin Gothic Medium Cond" pitchFamily="34" charset="0"/>
              </a:rPr>
              <a:t>01</a:t>
            </a:r>
            <a:endParaRPr lang="ru-RU" sz="4400" b="1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95549" y="3714752"/>
            <a:ext cx="1669294" cy="11287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Franklin Gothic Medium Cond" pitchFamily="34" charset="0"/>
              </a:rPr>
              <a:t>02</a:t>
            </a:r>
            <a:endParaRPr lang="ru-RU" sz="4400" b="1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05312" y="4500570"/>
            <a:ext cx="1669294" cy="11287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Franklin Gothic Medium Cond" pitchFamily="34" charset="0"/>
              </a:rPr>
              <a:t>03</a:t>
            </a:r>
            <a:endParaRPr lang="ru-RU" sz="4400" b="1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15074" y="5286388"/>
            <a:ext cx="1669294" cy="11287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Franklin Gothic Medium Cond" pitchFamily="34" charset="0"/>
              </a:rPr>
              <a:t>04</a:t>
            </a:r>
            <a:endParaRPr lang="ru-RU" sz="4400" b="1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291999687_fire_meaney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78" r="10439"/>
          <a:stretch>
            <a:fillRect/>
          </a:stretch>
        </p:blipFill>
        <p:spPr>
          <a:xfrm>
            <a:off x="-357222" y="4643446"/>
            <a:ext cx="1928826" cy="252285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ка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й, прави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1.84089E-6 L 0.32882 0.043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1999687_fire_meaney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78" r="10439"/>
          <a:stretch>
            <a:fillRect/>
          </a:stretch>
        </p:blipFill>
        <p:spPr>
          <a:xfrm>
            <a:off x="-357222" y="4643446"/>
            <a:ext cx="1928826" cy="25228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Выбери, чем можно тушить пожар?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785918" y="2786058"/>
            <a:ext cx="1714512" cy="1440902"/>
            <a:chOff x="3857620" y="2000240"/>
            <a:chExt cx="1928826" cy="2155282"/>
          </a:xfrm>
        </p:grpSpPr>
        <p:pic>
          <p:nvPicPr>
            <p:cNvPr id="13" name="Рисунок 12" descr="17_7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7620" y="2000240"/>
              <a:ext cx="1928826" cy="192882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57686" y="378619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Microsoft Sans Serif" pitchFamily="34" charset="0"/>
                  <a:cs typeface="Microsoft Sans Serif" pitchFamily="34" charset="0"/>
                </a:rPr>
                <a:t>бензин</a:t>
              </a:r>
              <a:endParaRPr lang="ru-RU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571604" y="4714884"/>
            <a:ext cx="1928826" cy="1523994"/>
            <a:chOff x="2071670" y="4500570"/>
            <a:chExt cx="1952622" cy="1952622"/>
          </a:xfrm>
        </p:grpSpPr>
        <p:pic>
          <p:nvPicPr>
            <p:cNvPr id="16" name="Рисунок 15" descr="prod-467-4a39d594abce5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71670" y="4500570"/>
              <a:ext cx="1952622" cy="195262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571736" y="6072206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Microsoft Sans Serif" pitchFamily="34" charset="0"/>
                  <a:cs typeface="Microsoft Sans Serif" pitchFamily="34" charset="0"/>
                </a:rPr>
                <a:t>бумага</a:t>
              </a:r>
              <a:endParaRPr lang="ru-RU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714876" y="4714884"/>
            <a:ext cx="1928826" cy="1758446"/>
            <a:chOff x="6286512" y="4214818"/>
            <a:chExt cx="1857388" cy="2187074"/>
          </a:xfrm>
        </p:grpSpPr>
        <p:pic>
          <p:nvPicPr>
            <p:cNvPr id="19" name="Рисунок 18" descr="max_593248205511033638ac9d4.35879729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86512" y="4214818"/>
              <a:ext cx="1857388" cy="218707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786578" y="5143512"/>
              <a:ext cx="79220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Microsoft Sans Serif" pitchFamily="34" charset="0"/>
                  <a:cs typeface="Microsoft Sans Serif" pitchFamily="34" charset="0"/>
                </a:rPr>
                <a:t>спирт</a:t>
              </a:r>
              <a:endParaRPr lang="ru-RU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1357290" y="4643446"/>
            <a:ext cx="1785950" cy="17859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1785918" y="2500306"/>
            <a:ext cx="1785950" cy="17859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4714876" y="4643446"/>
            <a:ext cx="1785950" cy="17859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1821637" y="2536025"/>
            <a:ext cx="1857388" cy="1643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1535885" y="4679165"/>
            <a:ext cx="1857388" cy="1643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4822033" y="4750603"/>
            <a:ext cx="1857388" cy="1643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714744" y="1643050"/>
            <a:ext cx="5000660" cy="292895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28596" y="1928802"/>
            <a:ext cx="1892979" cy="2155282"/>
            <a:chOff x="2000232" y="2000240"/>
            <a:chExt cx="1821541" cy="2441034"/>
          </a:xfrm>
        </p:grpSpPr>
        <p:pic>
          <p:nvPicPr>
            <p:cNvPr id="6" name="Рисунок 5" descr="pred17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529" t="3125" r="26838"/>
            <a:stretch>
              <a:fillRect/>
            </a:stretch>
          </p:blipFill>
          <p:spPr>
            <a:xfrm>
              <a:off x="2214546" y="2000240"/>
              <a:ext cx="1071570" cy="22145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00232" y="4071942"/>
              <a:ext cx="1821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Microsoft Sans Serif" pitchFamily="34" charset="0"/>
                  <a:cs typeface="Microsoft Sans Serif" pitchFamily="34" charset="0"/>
                </a:rPr>
                <a:t>огнетушитель</a:t>
              </a:r>
              <a:endParaRPr lang="ru-RU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86116" y="4857760"/>
            <a:ext cx="1368602" cy="1512340"/>
            <a:chOff x="2000232" y="4429132"/>
            <a:chExt cx="1654354" cy="2012406"/>
          </a:xfrm>
        </p:grpSpPr>
        <p:pic>
          <p:nvPicPr>
            <p:cNvPr id="9" name="Рисунок 8" descr="9917bd5ff60dfeaecbdc78ae893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120" b="8564"/>
            <a:stretch>
              <a:fillRect/>
            </a:stretch>
          </p:blipFill>
          <p:spPr>
            <a:xfrm>
              <a:off x="2000232" y="4429132"/>
              <a:ext cx="1654354" cy="15716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71736" y="607220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Microsoft Sans Serif" pitchFamily="34" charset="0"/>
                  <a:cs typeface="Microsoft Sans Serif" pitchFamily="34" charset="0"/>
                </a:rPr>
                <a:t>вода</a:t>
              </a:r>
              <a:endParaRPr lang="ru-RU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429388" y="4929198"/>
            <a:ext cx="2233141" cy="1346200"/>
            <a:chOff x="6429388" y="2285992"/>
            <a:chExt cx="2304579" cy="1631952"/>
          </a:xfrm>
        </p:grpSpPr>
        <p:pic>
          <p:nvPicPr>
            <p:cNvPr id="12" name="Рисунок 11" descr="yaschik1(1)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1E9D6"/>
                </a:clrFrom>
                <a:clrTo>
                  <a:srgbClr val="F1E9D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29388" y="2285992"/>
              <a:ext cx="2304579" cy="163195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286644" y="3000372"/>
              <a:ext cx="80021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Microsoft Sans Serif" pitchFamily="34" charset="0"/>
                  <a:cs typeface="Microsoft Sans Serif" pitchFamily="34" charset="0"/>
                </a:rPr>
                <a:t>песок</a:t>
              </a:r>
              <a:endParaRPr lang="ru-RU" b="1" dirty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51526E-7 L 0.35746 -0.012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Совершенно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3321E-6 L 0.21545 -0.433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Ты сможешь потушить пожа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6068E-6 L 0.00556 -0.2851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1999687_fire_meaney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78" r="10439"/>
          <a:stretch>
            <a:fillRect/>
          </a:stretch>
        </p:blipFill>
        <p:spPr>
          <a:xfrm>
            <a:off x="-357222" y="4643446"/>
            <a:ext cx="1928826" cy="25228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428604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Какое главное правило при пожаре в помещении?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071678"/>
            <a:ext cx="685804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Спрятаться под кровать или в шкаф</a:t>
            </a:r>
            <a:endParaRPr lang="ru-RU" sz="28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3190873"/>
            <a:ext cx="685804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Не поддаваться панике</a:t>
            </a:r>
            <a:endParaRPr lang="ru-RU" sz="28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4310068"/>
            <a:ext cx="685804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Открыть все окна и двери</a:t>
            </a:r>
            <a:endParaRPr lang="ru-RU" sz="28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5429264"/>
            <a:ext cx="685804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Включить осветительные приборы</a:t>
            </a:r>
            <a:endParaRPr lang="ru-RU" sz="28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 ой, 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-2.35893E-6 L -0.03924 -0.0737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1999687_fire_meaney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78" r="10439"/>
          <a:stretch>
            <a:fillRect/>
          </a:stretch>
        </p:blipFill>
        <p:spPr>
          <a:xfrm>
            <a:off x="-357222" y="4643446"/>
            <a:ext cx="1928826" cy="25228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428604"/>
            <a:ext cx="8358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Можно ли дотрагиваться до включённых электроприборов мокрыми руками ?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43042" y="3071810"/>
            <a:ext cx="1714512" cy="17716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Да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628" y="3143248"/>
            <a:ext cx="1714512" cy="17716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Нет</a:t>
            </a:r>
            <a:endParaRPr lang="ru-RU" sz="44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п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3.47826E-6 L -0.18785 -0.045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f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714356"/>
            <a:ext cx="1381125" cy="13906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642918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Что обозначает это знак пожарной безопасности?</a:t>
            </a:r>
            <a:endParaRPr lang="ru-RU" sz="4400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" name="Рисунок 9" descr="1291999687_fire_meaney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78" r="10439"/>
          <a:stretch>
            <a:fillRect/>
          </a:stretch>
        </p:blipFill>
        <p:spPr>
          <a:xfrm>
            <a:off x="-428660" y="4643446"/>
            <a:ext cx="1928826" cy="25228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57290" y="3333749"/>
            <a:ext cx="7143800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Запрещается пользоваться открытым огнем и курить</a:t>
            </a:r>
            <a:endParaRPr lang="ru-RU" sz="28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285992"/>
            <a:ext cx="7143800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Звуковой оповещатель пожарной тревоги</a:t>
            </a:r>
            <a:endParaRPr lang="ru-RU" sz="28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4381506"/>
            <a:ext cx="7143800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Место размещения нескольких средств противопожарной защиты</a:t>
            </a:r>
            <a:endParaRPr lang="ru-RU" sz="28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5429264"/>
            <a:ext cx="7143800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Пожарный водоисточник</a:t>
            </a:r>
            <a:endParaRPr lang="ru-RU" sz="2800" b="1" dirty="0">
              <a:solidFill>
                <a:srgbClr val="00206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5" name="Управляющая кнопка: домой 14">
            <a:hlinkClick r:id="rId8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ы ошибаешь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шибка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й, прави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1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2.0629E-6 L -0.07847 -0.195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571</Words>
  <Application>Microsoft Office PowerPoint</Application>
  <PresentationFormat>Экран (4:3)</PresentationFormat>
  <Paragraphs>202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Правила безопасности дома, на улице, в лесу</vt:lpstr>
      <vt:lpstr>Презентация PowerPoint</vt:lpstr>
      <vt:lpstr>Презентация PowerPoint</vt:lpstr>
      <vt:lpstr>ЭТО НАДО ЗНАТЬ ВСЕМ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Знаешь ли ты?</dc:title>
  <dc:creator>Елена Николаевна Чер</dc:creator>
  <cp:lastModifiedBy>U53R</cp:lastModifiedBy>
  <cp:revision>133</cp:revision>
  <dcterms:created xsi:type="dcterms:W3CDTF">2013-07-26T03:35:19Z</dcterms:created>
  <dcterms:modified xsi:type="dcterms:W3CDTF">2020-05-13T18:21:22Z</dcterms:modified>
</cp:coreProperties>
</file>